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6" r:id="rId3"/>
    <p:sldId id="286" r:id="rId4"/>
    <p:sldId id="257" r:id="rId5"/>
    <p:sldId id="258" r:id="rId6"/>
    <p:sldId id="259" r:id="rId7"/>
    <p:sldId id="260" r:id="rId8"/>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85" r:id="rId26"/>
    <p:sldId id="277" r:id="rId27"/>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image" Target="../media/image14.jpe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32.png"/><Relationship Id="rId7" Type="http://schemas.openxmlformats.org/officeDocument/2006/relationships/image" Target="../media/image31.png"/><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4.jpe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4.png"/><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8.png"/><Relationship Id="rId1"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副标题 2"/>
          <p:cNvSpPr>
            <a:spLocks noGrp="1"/>
          </p:cNvSpPr>
          <p:nvPr>
            <p:ph type="subTitle" idx="1"/>
          </p:nvPr>
        </p:nvSpPr>
        <p:spPr>
          <a:xfrm>
            <a:off x="1426845" y="3724275"/>
            <a:ext cx="9144000" cy="738505"/>
          </a:xfrm>
        </p:spPr>
        <p:txBody>
          <a:bodyPr>
            <a:normAutofit fontScale="60000"/>
          </a:bodyPr>
          <a:p>
            <a:r>
              <a:rPr lang="zh-CN" altLang="en-US" sz="6600"/>
              <a:t>www.sdgxbys.cn</a:t>
            </a:r>
            <a:endParaRPr lang="zh-CN" altLang="en-US" sz="6600"/>
          </a:p>
        </p:txBody>
      </p:sp>
      <p:pic>
        <p:nvPicPr>
          <p:cNvPr id="5" name="图片 4"/>
          <p:cNvPicPr>
            <a:picLocks noChangeAspect="1"/>
          </p:cNvPicPr>
          <p:nvPr/>
        </p:nvPicPr>
        <p:blipFill>
          <a:blip r:embed="rId1"/>
          <a:stretch>
            <a:fillRect/>
          </a:stretch>
        </p:blipFill>
        <p:spPr>
          <a:xfrm>
            <a:off x="734695" y="915035"/>
            <a:ext cx="10722610" cy="2809240"/>
          </a:xfrm>
          <a:prstGeom prst="rect">
            <a:avLst/>
          </a:prstGeom>
        </p:spPr>
      </p:pic>
      <p:sp>
        <p:nvSpPr>
          <p:cNvPr id="2" name="文本框 1"/>
          <p:cNvSpPr txBox="1"/>
          <p:nvPr/>
        </p:nvSpPr>
        <p:spPr>
          <a:xfrm>
            <a:off x="734695" y="4849495"/>
            <a:ext cx="10722610" cy="1370965"/>
          </a:xfrm>
          <a:prstGeom prst="rect">
            <a:avLst/>
          </a:prstGeom>
          <a:noFill/>
        </p:spPr>
        <p:txBody>
          <a:bodyPr wrap="square" rtlCol="0">
            <a:spAutoFit/>
          </a:bodyPr>
          <a:p>
            <a:pPr algn="ctr">
              <a:lnSpc>
                <a:spcPct val="130000"/>
              </a:lnSpc>
            </a:pPr>
            <a:r>
              <a:rPr lang="zh-CN" altLang="en-US" sz="3200">
                <a:latin typeface="楷体" panose="02010609060101010101" charset="-122"/>
                <a:ea typeface="楷体" panose="02010609060101010101" charset="-122"/>
              </a:rPr>
              <a:t>创意设计学院 梁成军</a:t>
            </a:r>
            <a:endParaRPr lang="zh-CN" altLang="en-US" sz="3200">
              <a:latin typeface="楷体" panose="02010609060101010101" charset="-122"/>
              <a:ea typeface="楷体" panose="02010609060101010101" charset="-122"/>
            </a:endParaRPr>
          </a:p>
          <a:p>
            <a:pPr algn="ctr">
              <a:lnSpc>
                <a:spcPct val="130000"/>
              </a:lnSpc>
            </a:pPr>
            <a:r>
              <a:rPr lang="en-US" altLang="zh-CN" sz="3200">
                <a:latin typeface="楷体" panose="02010609060101010101" charset="-122"/>
                <a:ea typeface="楷体" panose="02010609060101010101" charset="-122"/>
              </a:rPr>
              <a:t>2019</a:t>
            </a:r>
            <a:r>
              <a:rPr lang="zh-CN" altLang="en-US" sz="3200">
                <a:latin typeface="楷体" panose="02010609060101010101" charset="-122"/>
                <a:ea typeface="楷体" panose="02010609060101010101" charset="-122"/>
              </a:rPr>
              <a:t>年</a:t>
            </a:r>
            <a:r>
              <a:rPr lang="en-US" altLang="zh-CN" sz="3200">
                <a:latin typeface="楷体" panose="02010609060101010101" charset="-122"/>
                <a:ea typeface="楷体" panose="02010609060101010101" charset="-122"/>
              </a:rPr>
              <a:t>3</a:t>
            </a:r>
            <a:r>
              <a:rPr lang="zh-CN" altLang="en-US" sz="3200">
                <a:latin typeface="楷体" panose="02010609060101010101" charset="-122"/>
                <a:ea typeface="楷体" panose="02010609060101010101" charset="-122"/>
              </a:rPr>
              <a:t>月</a:t>
            </a:r>
            <a:endParaRPr lang="zh-CN" altLang="en-US" sz="3200">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91820" y="156845"/>
            <a:ext cx="11296650" cy="1014730"/>
          </a:xfrm>
          <a:prstGeom prst="rect">
            <a:avLst/>
          </a:prstGeom>
          <a:noFill/>
          <a:ln w="9525">
            <a:noFill/>
          </a:ln>
        </p:spPr>
        <p:txBody>
          <a:bodyPr wrap="square">
            <a:spAutoFit/>
          </a:bodyPr>
          <a:p>
            <a:pPr indent="0"/>
            <a:r>
              <a:rPr lang="en-US" altLang="zh-CN" sz="2000" b="1">
                <a:latin typeface="宋体" panose="02010600030101010101" pitchFamily="2" charset="-122"/>
                <a:ea typeface="宋体" panose="02010600030101010101" pitchFamily="2" charset="-122"/>
                <a:cs typeface="Calibri" panose="020F0502020204030204" charset="0"/>
              </a:rPr>
              <a:t>2.2</a:t>
            </a:r>
            <a:r>
              <a:rPr lang="zh-CN" altLang="en-US" sz="2000" b="1">
                <a:latin typeface="宋体" panose="02010600030101010101" pitchFamily="2" charset="-122"/>
                <a:ea typeface="宋体" panose="02010600030101010101" pitchFamily="2" charset="-122"/>
                <a:cs typeface="宋体" panose="02010600030101010101" pitchFamily="2" charset="-122"/>
              </a:rPr>
              <a:t>录入协议</a:t>
            </a:r>
            <a:r>
              <a:rPr lang="zh-CN" altLang="en-US" sz="2000" b="0">
                <a:latin typeface="宋体" panose="02010600030101010101" pitchFamily="2" charset="-122"/>
                <a:ea typeface="宋体" panose="02010600030101010101" pitchFamily="2" charset="-122"/>
                <a:cs typeface="宋体" panose="02010600030101010101" pitchFamily="2" charset="-122"/>
              </a:rPr>
              <a:t>   实现省内院校毕业生与省外非系统注册单位落实就业后信息登记功能。由毕业生录入就业协议信息，提交毕业院校审核。</a:t>
            </a:r>
            <a:endParaRPr lang="zh-CN" altLang="en-US"/>
          </a:p>
        </p:txBody>
      </p:sp>
      <p:pic>
        <p:nvPicPr>
          <p:cNvPr id="11" name="图片 11"/>
          <p:cNvPicPr>
            <a:picLocks noChangeAspect="1"/>
          </p:cNvPicPr>
          <p:nvPr/>
        </p:nvPicPr>
        <p:blipFill>
          <a:blip r:embed="rId1"/>
          <a:stretch>
            <a:fillRect/>
          </a:stretch>
        </p:blipFill>
        <p:spPr>
          <a:xfrm>
            <a:off x="591820" y="1386205"/>
            <a:ext cx="5598160" cy="3002915"/>
          </a:xfrm>
          <a:prstGeom prst="rect">
            <a:avLst/>
          </a:prstGeom>
        </p:spPr>
      </p:pic>
      <p:sp>
        <p:nvSpPr>
          <p:cNvPr id="2" name="文本框 1"/>
          <p:cNvSpPr txBox="1"/>
          <p:nvPr/>
        </p:nvSpPr>
        <p:spPr>
          <a:xfrm>
            <a:off x="591820" y="4664075"/>
            <a:ext cx="5597525" cy="570865"/>
          </a:xfrm>
          <a:prstGeom prst="rect">
            <a:avLst/>
          </a:prstGeom>
          <a:noFill/>
          <a:ln w="9525">
            <a:noFill/>
          </a:ln>
        </p:spPr>
        <p:txBody>
          <a:bodyPr wrap="square">
            <a:spAutoFit/>
          </a:bodyPr>
          <a:p>
            <a:pPr indent="152400">
              <a:lnSpc>
                <a:spcPct val="130000"/>
              </a:lnSpc>
            </a:pPr>
            <a:r>
              <a:rPr lang="en-US" altLang="zh-CN" sz="1200" b="0">
                <a:latin typeface="宋体" panose="02010600030101010101" pitchFamily="2" charset="-122"/>
                <a:ea typeface="宋体" panose="02010600030101010101" pitchFamily="2" charset="-122"/>
                <a:cs typeface="宋体" panose="02010600030101010101" pitchFamily="2" charset="-122"/>
              </a:rPr>
              <a:t>1</a:t>
            </a:r>
            <a:r>
              <a:rPr lang="zh-CN" altLang="en-US" sz="1200" b="0">
                <a:latin typeface="宋体" panose="02010600030101010101" pitchFamily="2" charset="-122"/>
                <a:ea typeface="宋体" panose="02010600030101010101" pitchFamily="2" charset="-122"/>
                <a:cs typeface="宋体" panose="02010600030101010101" pitchFamily="2" charset="-122"/>
              </a:rPr>
              <a:t>、录入签约信息：学生按要求录入签约单位基本信息和档案接收信息。如有不确定信息可</a:t>
            </a:r>
            <a:endParaRPr lang="zh-CN" altLang="en-US"/>
          </a:p>
        </p:txBody>
      </p:sp>
      <p:pic>
        <p:nvPicPr>
          <p:cNvPr id="3" name="图片 2"/>
          <p:cNvPicPr/>
          <p:nvPr/>
        </p:nvPicPr>
        <p:blipFill>
          <a:blip r:embed="rId2"/>
          <a:stretch>
            <a:fillRect/>
          </a:stretch>
        </p:blipFill>
        <p:spPr>
          <a:xfrm>
            <a:off x="1607820" y="4958397"/>
            <a:ext cx="981075" cy="266700"/>
          </a:xfrm>
          <a:prstGeom prst="rect">
            <a:avLst/>
          </a:prstGeom>
          <a:noFill/>
          <a:ln w="9525">
            <a:noFill/>
          </a:ln>
        </p:spPr>
      </p:pic>
      <p:sp>
        <p:nvSpPr>
          <p:cNvPr id="101" name="文本框 100"/>
          <p:cNvSpPr txBox="1"/>
          <p:nvPr/>
        </p:nvSpPr>
        <p:spPr>
          <a:xfrm>
            <a:off x="2684780" y="4958080"/>
            <a:ext cx="3505200" cy="275590"/>
          </a:xfrm>
          <a:prstGeom prst="rect">
            <a:avLst/>
          </a:prstGeom>
          <a:noFill/>
          <a:ln w="9525">
            <a:noFill/>
          </a:ln>
        </p:spPr>
        <p:txBody>
          <a:bodyPr wrap="square">
            <a:spAutoFit/>
          </a:bodyPr>
          <a:p>
            <a:pPr indent="152400"/>
            <a:r>
              <a:rPr lang="zh-CN" altLang="en-US" sz="1200" b="0">
                <a:latin typeface="宋体" panose="02010600030101010101" pitchFamily="2" charset="-122"/>
                <a:ea typeface="宋体" panose="02010600030101010101" pitchFamily="2" charset="-122"/>
                <a:cs typeface="宋体" panose="02010600030101010101" pitchFamily="2" charset="-122"/>
              </a:rPr>
              <a:t>，确认无误信息可</a:t>
            </a:r>
            <a:endParaRPr lang="zh-CN" altLang="en-US"/>
          </a:p>
        </p:txBody>
      </p:sp>
      <p:pic>
        <p:nvPicPr>
          <p:cNvPr id="4" name="图片 3"/>
          <p:cNvPicPr/>
          <p:nvPr/>
        </p:nvPicPr>
        <p:blipFill>
          <a:blip r:embed="rId3"/>
          <a:stretch>
            <a:fillRect/>
          </a:stretch>
        </p:blipFill>
        <p:spPr>
          <a:xfrm>
            <a:off x="4251960" y="4976178"/>
            <a:ext cx="1095375" cy="257175"/>
          </a:xfrm>
          <a:prstGeom prst="rect">
            <a:avLst/>
          </a:prstGeom>
          <a:noFill/>
          <a:ln w="9525">
            <a:noFill/>
          </a:ln>
        </p:spPr>
      </p:pic>
      <p:sp>
        <p:nvSpPr>
          <p:cNvPr id="102" name="文本框 101"/>
          <p:cNvSpPr txBox="1"/>
          <p:nvPr/>
        </p:nvSpPr>
        <p:spPr>
          <a:xfrm>
            <a:off x="591820" y="5309235"/>
            <a:ext cx="5496560" cy="460375"/>
          </a:xfrm>
          <a:prstGeom prst="rect">
            <a:avLst/>
          </a:prstGeom>
          <a:noFill/>
          <a:ln w="9525">
            <a:noFill/>
          </a:ln>
        </p:spPr>
        <p:txBody>
          <a:bodyPr wrap="square">
            <a:spAutoFit/>
          </a:bodyPr>
          <a:p>
            <a:pPr indent="152400"/>
            <a:r>
              <a:rPr lang="zh-CN" altLang="en-US" sz="1200" b="0">
                <a:latin typeface="宋体" panose="02010600030101010101" pitchFamily="2" charset="-122"/>
                <a:ea typeface="宋体" panose="02010600030101010101" pitchFamily="2" charset="-122"/>
                <a:cs typeface="宋体" panose="02010600030101010101" pitchFamily="2" charset="-122"/>
              </a:rPr>
              <a:t>提交系统即生成有效协议书，如解除协议，则由学生提出需经过学校同意方可解除。</a:t>
            </a:r>
            <a:endParaRPr lang="zh-CN" altLang="en-US"/>
          </a:p>
        </p:txBody>
      </p:sp>
      <p:pic>
        <p:nvPicPr>
          <p:cNvPr id="13" name="图片 13"/>
          <p:cNvPicPr>
            <a:picLocks noChangeAspect="1"/>
          </p:cNvPicPr>
          <p:nvPr/>
        </p:nvPicPr>
        <p:blipFill>
          <a:blip r:embed="rId4"/>
          <a:stretch>
            <a:fillRect/>
          </a:stretch>
        </p:blipFill>
        <p:spPr>
          <a:xfrm>
            <a:off x="6411595" y="1385888"/>
            <a:ext cx="5274310" cy="3571875"/>
          </a:xfrm>
          <a:prstGeom prst="rect">
            <a:avLst/>
          </a:prstGeom>
        </p:spPr>
      </p:pic>
      <p:sp>
        <p:nvSpPr>
          <p:cNvPr id="6" name="文本框 5"/>
          <p:cNvSpPr txBox="1"/>
          <p:nvPr/>
        </p:nvSpPr>
        <p:spPr>
          <a:xfrm>
            <a:off x="7285355" y="5224780"/>
            <a:ext cx="3840480" cy="645160"/>
          </a:xfrm>
          <a:prstGeom prst="rect">
            <a:avLst/>
          </a:prstGeom>
          <a:noFill/>
        </p:spPr>
        <p:txBody>
          <a:bodyPr vert="horz" wrap="none" rtlCol="0">
            <a:spAutoFit/>
          </a:bodyPr>
          <a:p>
            <a:r>
              <a:rPr lang="zh-CN" altLang="en-US" sz="3600">
                <a:solidFill>
                  <a:srgbClr val="FF0000"/>
                </a:solidFill>
              </a:rPr>
              <a:t>省外单位就业签约</a:t>
            </a:r>
            <a:endParaRPr lang="zh-CN" altLang="en-US" sz="3600">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441325" y="682625"/>
            <a:ext cx="5703570" cy="706755"/>
          </a:xfrm>
          <a:prstGeom prst="rect">
            <a:avLst/>
          </a:prstGeom>
          <a:noFill/>
          <a:ln w="9525">
            <a:noFill/>
          </a:ln>
        </p:spPr>
        <p:txBody>
          <a:bodyPr wrap="square">
            <a:spAutoFit/>
          </a:bodyPr>
          <a:p>
            <a:pPr indent="152400"/>
            <a:r>
              <a:rPr lang="en-US" altLang="zh-CN" sz="2000" b="0">
                <a:latin typeface="宋体" panose="02010600030101010101" pitchFamily="2" charset="-122"/>
                <a:ea typeface="宋体" panose="02010600030101010101" pitchFamily="2" charset="-122"/>
                <a:cs typeface="宋体" panose="02010600030101010101" pitchFamily="2" charset="-122"/>
              </a:rPr>
              <a:t>2</a:t>
            </a:r>
            <a:r>
              <a:rPr lang="zh-CN" altLang="en-US" sz="2000" b="0">
                <a:latin typeface="宋体" panose="02010600030101010101" pitchFamily="2" charset="-122"/>
                <a:ea typeface="宋体" panose="02010600030101010101" pitchFamily="2" charset="-122"/>
                <a:cs typeface="宋体" panose="02010600030101010101" pitchFamily="2" charset="-122"/>
              </a:rPr>
              <a:t>、下载打印协议书：毕业生下载打印就业信息数，联系单位盖章签字。</a:t>
            </a:r>
            <a:endParaRPr lang="zh-CN" altLang="en-US" sz="2000"/>
          </a:p>
        </p:txBody>
      </p:sp>
      <p:pic>
        <p:nvPicPr>
          <p:cNvPr id="17" name="图片 17"/>
          <p:cNvPicPr>
            <a:picLocks noChangeAspect="1"/>
          </p:cNvPicPr>
          <p:nvPr/>
        </p:nvPicPr>
        <p:blipFill>
          <a:blip r:embed="rId1"/>
          <a:stretch>
            <a:fillRect/>
          </a:stretch>
        </p:blipFill>
        <p:spPr>
          <a:xfrm>
            <a:off x="441325" y="1960880"/>
            <a:ext cx="5600065" cy="2935605"/>
          </a:xfrm>
          <a:prstGeom prst="rect">
            <a:avLst/>
          </a:prstGeom>
        </p:spPr>
      </p:pic>
      <p:sp>
        <p:nvSpPr>
          <p:cNvPr id="2" name="文本框 1"/>
          <p:cNvSpPr txBox="1"/>
          <p:nvPr/>
        </p:nvSpPr>
        <p:spPr>
          <a:xfrm>
            <a:off x="6510655" y="682625"/>
            <a:ext cx="5273675" cy="706755"/>
          </a:xfrm>
          <a:prstGeom prst="rect">
            <a:avLst/>
          </a:prstGeom>
          <a:noFill/>
          <a:ln w="9525">
            <a:noFill/>
          </a:ln>
        </p:spPr>
        <p:txBody>
          <a:bodyPr wrap="square">
            <a:spAutoFit/>
          </a:bodyPr>
          <a:p>
            <a:pPr indent="0"/>
            <a:r>
              <a:rPr lang="en-US" altLang="zh-CN" sz="2000" b="0">
                <a:latin typeface="宋体" panose="02010600030101010101" pitchFamily="2" charset="-122"/>
                <a:ea typeface="宋体" panose="02010600030101010101" pitchFamily="2" charset="-122"/>
                <a:cs typeface="Calibri" panose="020F0502020204030204" charset="0"/>
              </a:rPr>
              <a:t>3</a:t>
            </a:r>
            <a:r>
              <a:rPr lang="zh-CN" altLang="en-US" sz="2000" b="0">
                <a:latin typeface="宋体" panose="02010600030101010101" pitchFamily="2" charset="-122"/>
                <a:ea typeface="宋体" panose="02010600030101010101" pitchFamily="2" charset="-122"/>
                <a:cs typeface="宋体" panose="02010600030101010101" pitchFamily="2" charset="-122"/>
              </a:rPr>
              <a:t>、反馈签约资料：上传纸质协议书扫描件后，提交审核。</a:t>
            </a:r>
            <a:endParaRPr lang="zh-CN" altLang="en-US" sz="2000">
              <a:latin typeface="宋体" panose="02010600030101010101" pitchFamily="2" charset="-122"/>
              <a:ea typeface="宋体" panose="02010600030101010101" pitchFamily="2" charset="-122"/>
            </a:endParaRPr>
          </a:p>
        </p:txBody>
      </p:sp>
      <p:pic>
        <p:nvPicPr>
          <p:cNvPr id="18" name="图片 18"/>
          <p:cNvPicPr>
            <a:picLocks noChangeAspect="1"/>
          </p:cNvPicPr>
          <p:nvPr/>
        </p:nvPicPr>
        <p:blipFill>
          <a:blip r:embed="rId2"/>
          <a:stretch>
            <a:fillRect/>
          </a:stretch>
        </p:blipFill>
        <p:spPr>
          <a:xfrm>
            <a:off x="6510020" y="1738630"/>
            <a:ext cx="5274310" cy="3429000"/>
          </a:xfrm>
          <a:prstGeom prst="rect">
            <a:avLst/>
          </a:prstGeom>
        </p:spPr>
      </p:pic>
      <p:cxnSp>
        <p:nvCxnSpPr>
          <p:cNvPr id="3" name="直接连接符 2"/>
          <p:cNvCxnSpPr/>
          <p:nvPr/>
        </p:nvCxnSpPr>
        <p:spPr>
          <a:xfrm>
            <a:off x="6254750" y="264160"/>
            <a:ext cx="0" cy="637794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528955" y="193675"/>
            <a:ext cx="11200130" cy="1529715"/>
          </a:xfrm>
          <a:prstGeom prst="rect">
            <a:avLst/>
          </a:prstGeom>
          <a:noFill/>
          <a:ln w="9525">
            <a:noFill/>
          </a:ln>
        </p:spPr>
        <p:txBody>
          <a:bodyPr wrap="square">
            <a:spAutoFit/>
          </a:bodyPr>
          <a:p>
            <a:pPr indent="0">
              <a:lnSpc>
                <a:spcPct val="130000"/>
              </a:lnSpc>
            </a:pPr>
            <a:r>
              <a:rPr lang="en-US" altLang="zh-CN" sz="2400" b="1">
                <a:latin typeface="宋体" panose="02010600030101010101" pitchFamily="2" charset="-122"/>
                <a:ea typeface="宋体" panose="02010600030101010101" pitchFamily="2" charset="-122"/>
                <a:cs typeface="Calibri" panose="020F0502020204030204" charset="0"/>
              </a:rPr>
              <a:t>2.3</a:t>
            </a:r>
            <a:r>
              <a:rPr lang="zh-CN" altLang="en-US" sz="2400" b="1">
                <a:latin typeface="宋体" panose="02010600030101010101" pitchFamily="2" charset="-122"/>
                <a:ea typeface="宋体" panose="02010600030101010101" pitchFamily="2" charset="-122"/>
                <a:cs typeface="宋体" panose="02010600030101010101" pitchFamily="2" charset="-122"/>
              </a:rPr>
              <a:t>其他去向登记</a:t>
            </a:r>
            <a:r>
              <a:rPr lang="zh-CN" altLang="en-US" sz="2400" b="0">
                <a:latin typeface="宋体" panose="02010600030101010101" pitchFamily="2" charset="-122"/>
                <a:ea typeface="宋体" panose="02010600030101010101" pitchFamily="2" charset="-122"/>
                <a:cs typeface="宋体" panose="02010600030101010101" pitchFamily="2" charset="-122"/>
              </a:rPr>
              <a:t>    实现省内院校毕业生签订就业协议之外的毕业去向信息登记功能。包括</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劳动合同就业</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灵活就业</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升学</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出国</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自主创业</a:t>
            </a:r>
            <a:r>
              <a:rPr lang="zh-CN" altLang="en-US" sz="2400" b="0">
                <a:latin typeface="宋体" panose="02010600030101010101" pitchFamily="2" charset="-122"/>
                <a:ea typeface="宋体" panose="02010600030101010101" pitchFamily="2" charset="-122"/>
                <a:cs typeface="宋体" panose="02010600030101010101" pitchFamily="2" charset="-122"/>
              </a:rPr>
              <a:t>、</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应征入伍</a:t>
            </a:r>
            <a:r>
              <a:rPr lang="zh-CN" altLang="en-US" sz="2400" b="0">
                <a:latin typeface="宋体" panose="02010600030101010101" pitchFamily="2" charset="-122"/>
                <a:ea typeface="宋体" panose="02010600030101010101" pitchFamily="2" charset="-122"/>
                <a:cs typeface="宋体" panose="02010600030101010101" pitchFamily="2" charset="-122"/>
              </a:rPr>
              <a:t>和</a:t>
            </a:r>
            <a:r>
              <a:rPr lang="zh-CN" altLang="en-US" sz="2400" b="0">
                <a:solidFill>
                  <a:srgbClr val="FF0000"/>
                </a:solidFill>
                <a:latin typeface="宋体" panose="02010600030101010101" pitchFamily="2" charset="-122"/>
                <a:ea typeface="宋体" panose="02010600030101010101" pitchFamily="2" charset="-122"/>
                <a:cs typeface="宋体" panose="02010600030101010101" pitchFamily="2" charset="-122"/>
              </a:rPr>
              <a:t>基层项目</a:t>
            </a:r>
            <a:r>
              <a:rPr lang="zh-CN" altLang="en-US" sz="2400" b="0">
                <a:latin typeface="宋体" panose="02010600030101010101" pitchFamily="2" charset="-122"/>
                <a:ea typeface="宋体" panose="02010600030101010101" pitchFamily="2" charset="-122"/>
                <a:cs typeface="宋体" panose="02010600030101010101" pitchFamily="2" charset="-122"/>
              </a:rPr>
              <a:t>就业</a:t>
            </a:r>
            <a:r>
              <a:rPr lang="zh-CN" altLang="en-US" sz="2400" b="0">
                <a:solidFill>
                  <a:srgbClr val="0070C0"/>
                </a:solidFill>
                <a:latin typeface="宋体" panose="02010600030101010101" pitchFamily="2" charset="-122"/>
                <a:ea typeface="宋体" panose="02010600030101010101" pitchFamily="2" charset="-122"/>
                <a:cs typeface="宋体" panose="02010600030101010101" pitchFamily="2" charset="-122"/>
              </a:rPr>
              <a:t>七</a:t>
            </a:r>
            <a:r>
              <a:rPr lang="zh-CN" altLang="en-US" sz="2400" b="0">
                <a:latin typeface="宋体" panose="02010600030101010101" pitchFamily="2" charset="-122"/>
                <a:ea typeface="宋体" panose="02010600030101010101" pitchFamily="2" charset="-122"/>
                <a:cs typeface="宋体" panose="02010600030101010101" pitchFamily="2" charset="-122"/>
              </a:rPr>
              <a:t>种去向。</a:t>
            </a:r>
            <a:endParaRPr lang="zh-CN" altLang="en-US" sz="2400">
              <a:latin typeface="宋体" panose="02010600030101010101" pitchFamily="2" charset="-122"/>
              <a:ea typeface="宋体" panose="02010600030101010101" pitchFamily="2" charset="-122"/>
            </a:endParaRPr>
          </a:p>
        </p:txBody>
      </p:sp>
      <p:pic>
        <p:nvPicPr>
          <p:cNvPr id="19" name="图片 19"/>
          <p:cNvPicPr>
            <a:picLocks noChangeAspect="1"/>
          </p:cNvPicPr>
          <p:nvPr/>
        </p:nvPicPr>
        <p:blipFill>
          <a:blip r:embed="rId1"/>
          <a:stretch>
            <a:fillRect/>
          </a:stretch>
        </p:blipFill>
        <p:spPr>
          <a:xfrm>
            <a:off x="2377440" y="1723390"/>
            <a:ext cx="7131685" cy="498221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 name="文本框 101"/>
          <p:cNvSpPr txBox="1"/>
          <p:nvPr/>
        </p:nvSpPr>
        <p:spPr>
          <a:xfrm>
            <a:off x="299085" y="219710"/>
            <a:ext cx="5996305" cy="1198880"/>
          </a:xfrm>
          <a:prstGeom prst="rect">
            <a:avLst/>
          </a:prstGeom>
          <a:noFill/>
          <a:ln w="9525">
            <a:noFill/>
          </a:ln>
        </p:spPr>
        <p:txBody>
          <a:bodyPr wrap="square">
            <a:spAutoFit/>
          </a:bodyPr>
          <a:p>
            <a:pPr indent="152400"/>
            <a:r>
              <a:rPr lang="en-US" altLang="zh-CN" b="1">
                <a:latin typeface="宋体" panose="02010600030101010101" pitchFamily="2" charset="-122"/>
                <a:ea typeface="宋体" panose="02010600030101010101" pitchFamily="2" charset="-122"/>
                <a:cs typeface="宋体" panose="02010600030101010101" pitchFamily="2" charset="-122"/>
              </a:rPr>
              <a:t>1</a:t>
            </a:r>
            <a:r>
              <a:rPr lang="zh-CN" altLang="en-US" b="1">
                <a:latin typeface="宋体" panose="02010600030101010101" pitchFamily="2" charset="-122"/>
                <a:ea typeface="宋体" panose="02010600030101010101" pitchFamily="2" charset="-122"/>
                <a:cs typeface="宋体" panose="02010600030101010101" pitchFamily="2" charset="-122"/>
              </a:rPr>
              <a:t>、劳动合同就业登记</a:t>
            </a:r>
            <a:r>
              <a:rPr lang="zh-CN" altLang="en-US" b="0">
                <a:latin typeface="宋体" panose="02010600030101010101" pitchFamily="2" charset="-122"/>
                <a:ea typeface="宋体" panose="02010600030101010101" pitchFamily="2" charset="-122"/>
                <a:cs typeface="宋体" panose="02010600030101010101" pitchFamily="2" charset="-122"/>
              </a:rPr>
              <a:t>    学生如果与单位签订合同方式就业，则选择选择劳动合同就业类型，在界面按要求填写劳动合同就业信息并上传证明材料。如有不确定信息可</a:t>
            </a:r>
            <a:endParaRPr lang="zh-CN" altLang="en-US"/>
          </a:p>
        </p:txBody>
      </p:sp>
      <p:pic>
        <p:nvPicPr>
          <p:cNvPr id="2" name="图片 1"/>
          <p:cNvPicPr/>
          <p:nvPr/>
        </p:nvPicPr>
        <p:blipFill>
          <a:blip r:embed="rId1"/>
          <a:stretch>
            <a:fillRect/>
          </a:stretch>
        </p:blipFill>
        <p:spPr>
          <a:xfrm>
            <a:off x="3745230" y="1071880"/>
            <a:ext cx="981075" cy="266700"/>
          </a:xfrm>
          <a:prstGeom prst="rect">
            <a:avLst/>
          </a:prstGeom>
          <a:noFill/>
          <a:ln w="9525">
            <a:noFill/>
          </a:ln>
        </p:spPr>
      </p:pic>
      <p:sp>
        <p:nvSpPr>
          <p:cNvPr id="103" name="文本框 102"/>
          <p:cNvSpPr txBox="1"/>
          <p:nvPr/>
        </p:nvSpPr>
        <p:spPr>
          <a:xfrm>
            <a:off x="445770" y="1338580"/>
            <a:ext cx="4933315" cy="337185"/>
          </a:xfrm>
          <a:prstGeom prst="rect">
            <a:avLst/>
          </a:prstGeom>
          <a:noFill/>
          <a:ln w="9525">
            <a:noFill/>
          </a:ln>
        </p:spPr>
        <p:txBody>
          <a:bodyPr wrap="square">
            <a:spAutoFit/>
          </a:bodyPr>
          <a:p>
            <a:pPr indent="0"/>
            <a:r>
              <a:rPr lang="zh-CN" altLang="en-US" sz="1600" b="0">
                <a:latin typeface="宋体" panose="02010600030101010101" pitchFamily="2" charset="-122"/>
                <a:ea typeface="宋体" panose="02010600030101010101" pitchFamily="2" charset="-122"/>
                <a:cs typeface="宋体" panose="02010600030101010101" pitchFamily="2" charset="-122"/>
              </a:rPr>
              <a:t>确认无误信息可</a:t>
            </a:r>
            <a:endParaRPr lang="zh-CN" altLang="en-US" sz="1600"/>
          </a:p>
        </p:txBody>
      </p:sp>
      <p:pic>
        <p:nvPicPr>
          <p:cNvPr id="3" name="图片 2"/>
          <p:cNvPicPr/>
          <p:nvPr/>
        </p:nvPicPr>
        <p:blipFill>
          <a:blip r:embed="rId2"/>
          <a:stretch>
            <a:fillRect/>
          </a:stretch>
        </p:blipFill>
        <p:spPr>
          <a:xfrm>
            <a:off x="2014855" y="1388745"/>
            <a:ext cx="952500" cy="266700"/>
          </a:xfrm>
          <a:prstGeom prst="rect">
            <a:avLst/>
          </a:prstGeom>
          <a:noFill/>
          <a:ln w="9525">
            <a:noFill/>
          </a:ln>
        </p:spPr>
      </p:pic>
      <p:sp>
        <p:nvSpPr>
          <p:cNvPr id="104" name="文本框 103"/>
          <p:cNvSpPr txBox="1"/>
          <p:nvPr/>
        </p:nvSpPr>
        <p:spPr>
          <a:xfrm>
            <a:off x="2759075" y="1378585"/>
            <a:ext cx="2300605" cy="337185"/>
          </a:xfrm>
          <a:prstGeom prst="rect">
            <a:avLst/>
          </a:prstGeom>
          <a:noFill/>
          <a:ln w="9525">
            <a:noFill/>
          </a:ln>
        </p:spPr>
        <p:txBody>
          <a:bodyPr wrap="square">
            <a:spAutoFit/>
          </a:bodyPr>
          <a:p>
            <a:pPr indent="152400"/>
            <a:r>
              <a:rPr lang="zh-CN" altLang="en-US" sz="1600" b="0">
                <a:latin typeface="宋体" panose="02010600030101010101" pitchFamily="2" charset="-122"/>
                <a:ea typeface="宋体" panose="02010600030101010101" pitchFamily="2" charset="-122"/>
                <a:cs typeface="宋体" panose="02010600030101010101" pitchFamily="2" charset="-122"/>
              </a:rPr>
              <a:t>也可以取消本次操作</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4" name="图片 3"/>
          <p:cNvPicPr/>
          <p:nvPr/>
        </p:nvPicPr>
        <p:blipFill>
          <a:blip r:embed="rId3"/>
          <a:stretch>
            <a:fillRect/>
          </a:stretch>
        </p:blipFill>
        <p:spPr>
          <a:xfrm>
            <a:off x="4864100" y="1398270"/>
            <a:ext cx="1333500" cy="257175"/>
          </a:xfrm>
          <a:prstGeom prst="rect">
            <a:avLst/>
          </a:prstGeom>
          <a:noFill/>
          <a:ln w="9525">
            <a:noFill/>
          </a:ln>
        </p:spPr>
      </p:pic>
      <p:pic>
        <p:nvPicPr>
          <p:cNvPr id="20" name="图片 20"/>
          <p:cNvPicPr>
            <a:picLocks noChangeAspect="1"/>
          </p:cNvPicPr>
          <p:nvPr/>
        </p:nvPicPr>
        <p:blipFill>
          <a:blip r:embed="rId4"/>
          <a:stretch>
            <a:fillRect/>
          </a:stretch>
        </p:blipFill>
        <p:spPr>
          <a:xfrm>
            <a:off x="390525" y="1766570"/>
            <a:ext cx="5813425" cy="4618355"/>
          </a:xfrm>
          <a:prstGeom prst="rect">
            <a:avLst/>
          </a:prstGeom>
        </p:spPr>
      </p:pic>
      <p:sp>
        <p:nvSpPr>
          <p:cNvPr id="5" name="文本框 4"/>
          <p:cNvSpPr txBox="1"/>
          <p:nvPr/>
        </p:nvSpPr>
        <p:spPr>
          <a:xfrm>
            <a:off x="6597015" y="241935"/>
            <a:ext cx="5286375" cy="1076325"/>
          </a:xfrm>
          <a:prstGeom prst="rect">
            <a:avLst/>
          </a:prstGeom>
          <a:noFill/>
          <a:ln w="9525">
            <a:noFill/>
          </a:ln>
        </p:spPr>
        <p:txBody>
          <a:bodyPr wrap="square">
            <a:spAutoFit/>
          </a:bodyPr>
          <a:p>
            <a:pPr indent="152400"/>
            <a:r>
              <a:rPr lang="en-US" altLang="zh-CN" sz="1600" b="1">
                <a:latin typeface="宋体" panose="02010600030101010101" pitchFamily="2" charset="-122"/>
                <a:ea typeface="宋体" panose="02010600030101010101" pitchFamily="2" charset="-122"/>
                <a:cs typeface="Calibri" panose="020F0502020204030204" charset="0"/>
              </a:rPr>
              <a:t>2</a:t>
            </a:r>
            <a:r>
              <a:rPr lang="zh-CN" altLang="en-US" sz="1600" b="1">
                <a:latin typeface="宋体" panose="02010600030101010101" pitchFamily="2" charset="-122"/>
                <a:ea typeface="宋体" panose="02010600030101010101" pitchFamily="2" charset="-122"/>
                <a:cs typeface="宋体" panose="02010600030101010101" pitchFamily="2" charset="-122"/>
              </a:rPr>
              <a:t>、灵活就业登记</a:t>
            </a:r>
            <a:r>
              <a:rPr lang="zh-CN" altLang="en-US" sz="1600" b="0">
                <a:latin typeface="宋体" panose="02010600030101010101" pitchFamily="2" charset="-122"/>
                <a:ea typeface="宋体" panose="02010600030101010101" pitchFamily="2" charset="-122"/>
                <a:cs typeface="宋体" panose="02010600030101010101" pitchFamily="2" charset="-122"/>
              </a:rPr>
              <a:t>：    学生如果与单位灵活就业方式就业，则选择选择灵活就业类型，在界面按要求填写灵活就业信息并上传证明材料。如有不确定信息可</a:t>
            </a:r>
            <a:endParaRPr lang="zh-CN" altLang="en-US" sz="1600">
              <a:latin typeface="宋体" panose="02010600030101010101" pitchFamily="2" charset="-122"/>
              <a:ea typeface="宋体" panose="02010600030101010101" pitchFamily="2" charset="-122"/>
            </a:endParaRPr>
          </a:p>
        </p:txBody>
      </p:sp>
      <p:pic>
        <p:nvPicPr>
          <p:cNvPr id="6" name="图片 5"/>
          <p:cNvPicPr/>
          <p:nvPr/>
        </p:nvPicPr>
        <p:blipFill>
          <a:blip r:embed="rId1"/>
          <a:stretch>
            <a:fillRect/>
          </a:stretch>
        </p:blipFill>
        <p:spPr>
          <a:xfrm>
            <a:off x="8921750" y="1033463"/>
            <a:ext cx="981075" cy="266700"/>
          </a:xfrm>
          <a:prstGeom prst="rect">
            <a:avLst/>
          </a:prstGeom>
          <a:noFill/>
          <a:ln w="9525">
            <a:noFill/>
          </a:ln>
        </p:spPr>
      </p:pic>
      <p:sp>
        <p:nvSpPr>
          <p:cNvPr id="106" name="文本框 105"/>
          <p:cNvSpPr txBox="1"/>
          <p:nvPr/>
        </p:nvSpPr>
        <p:spPr>
          <a:xfrm>
            <a:off x="9742170" y="1024890"/>
            <a:ext cx="2044065" cy="275590"/>
          </a:xfrm>
          <a:prstGeom prst="rect">
            <a:avLst/>
          </a:prstGeom>
          <a:noFill/>
          <a:ln w="9525">
            <a:noFill/>
          </a:ln>
        </p:spPr>
        <p:txBody>
          <a:bodyPr wrap="square">
            <a:spAutoFit/>
          </a:bodyPr>
          <a:p>
            <a:pPr indent="304800"/>
            <a:r>
              <a:rPr lang="zh-CN" altLang="en-US" sz="1200" b="0">
                <a:latin typeface="宋体" panose="02010600030101010101" pitchFamily="2" charset="-122"/>
                <a:ea typeface="宋体" panose="02010600030101010101" pitchFamily="2" charset="-122"/>
                <a:cs typeface="宋体" panose="02010600030101010101" pitchFamily="2" charset="-122"/>
              </a:rPr>
              <a:t>，确认无误信息可</a:t>
            </a:r>
            <a:endParaRPr lang="zh-CN" altLang="en-US"/>
          </a:p>
        </p:txBody>
      </p:sp>
      <p:pic>
        <p:nvPicPr>
          <p:cNvPr id="7" name="图片 6"/>
          <p:cNvPicPr/>
          <p:nvPr/>
        </p:nvPicPr>
        <p:blipFill>
          <a:blip r:embed="rId2"/>
          <a:stretch>
            <a:fillRect/>
          </a:stretch>
        </p:blipFill>
        <p:spPr>
          <a:xfrm>
            <a:off x="6884670" y="1353503"/>
            <a:ext cx="952500" cy="266700"/>
          </a:xfrm>
          <a:prstGeom prst="rect">
            <a:avLst/>
          </a:prstGeom>
          <a:noFill/>
          <a:ln w="9525">
            <a:noFill/>
          </a:ln>
        </p:spPr>
      </p:pic>
      <p:sp>
        <p:nvSpPr>
          <p:cNvPr id="107" name="文本框 106"/>
          <p:cNvSpPr txBox="1"/>
          <p:nvPr/>
        </p:nvSpPr>
        <p:spPr>
          <a:xfrm>
            <a:off x="7480935" y="1318260"/>
            <a:ext cx="2656840" cy="337185"/>
          </a:xfrm>
          <a:prstGeom prst="rect">
            <a:avLst/>
          </a:prstGeom>
          <a:noFill/>
          <a:ln w="9525">
            <a:noFill/>
          </a:ln>
        </p:spPr>
        <p:txBody>
          <a:bodyPr wrap="square">
            <a:spAutoFit/>
          </a:bodyPr>
          <a:p>
            <a:pPr indent="304800"/>
            <a:r>
              <a:rPr lang="zh-CN" altLang="en-US" sz="1600" b="0">
                <a:latin typeface="宋体" panose="02010600030101010101" pitchFamily="2" charset="-122"/>
                <a:ea typeface="宋体" panose="02010600030101010101" pitchFamily="2" charset="-122"/>
                <a:cs typeface="宋体" panose="02010600030101010101" pitchFamily="2" charset="-122"/>
              </a:rPr>
              <a:t>，也可以取消本次操作</a:t>
            </a:r>
            <a:endParaRPr lang="zh-CN" altLang="en-US" sz="1600" b="0">
              <a:latin typeface="宋体" panose="02010600030101010101" pitchFamily="2" charset="-122"/>
              <a:ea typeface="宋体" panose="02010600030101010101" pitchFamily="2" charset="-122"/>
              <a:cs typeface="宋体" panose="02010600030101010101" pitchFamily="2" charset="-122"/>
            </a:endParaRPr>
          </a:p>
        </p:txBody>
      </p:sp>
      <p:pic>
        <p:nvPicPr>
          <p:cNvPr id="8" name="图片 7"/>
          <p:cNvPicPr/>
          <p:nvPr/>
        </p:nvPicPr>
        <p:blipFill>
          <a:blip r:embed="rId3"/>
          <a:stretch>
            <a:fillRect/>
          </a:stretch>
        </p:blipFill>
        <p:spPr>
          <a:xfrm>
            <a:off x="10015220" y="1357948"/>
            <a:ext cx="1333500" cy="257175"/>
          </a:xfrm>
          <a:prstGeom prst="rect">
            <a:avLst/>
          </a:prstGeom>
          <a:noFill/>
          <a:ln w="9525">
            <a:noFill/>
          </a:ln>
        </p:spPr>
      </p:pic>
      <p:pic>
        <p:nvPicPr>
          <p:cNvPr id="28" name="图片 28"/>
          <p:cNvPicPr>
            <a:picLocks noChangeAspect="1"/>
          </p:cNvPicPr>
          <p:nvPr/>
        </p:nvPicPr>
        <p:blipFill>
          <a:blip r:embed="rId5"/>
          <a:stretch>
            <a:fillRect/>
          </a:stretch>
        </p:blipFill>
        <p:spPr>
          <a:xfrm>
            <a:off x="6457315" y="1899920"/>
            <a:ext cx="5426075" cy="4351020"/>
          </a:xfrm>
          <a:prstGeom prst="rect">
            <a:avLst/>
          </a:prstGeom>
        </p:spPr>
      </p:pic>
      <p:cxnSp>
        <p:nvCxnSpPr>
          <p:cNvPr id="9" name="直接连接符 8"/>
          <p:cNvCxnSpPr/>
          <p:nvPr/>
        </p:nvCxnSpPr>
        <p:spPr>
          <a:xfrm>
            <a:off x="6315710" y="141605"/>
            <a:ext cx="0" cy="668401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 name="图片 32"/>
          <p:cNvPicPr>
            <a:picLocks noChangeAspect="1"/>
          </p:cNvPicPr>
          <p:nvPr/>
        </p:nvPicPr>
        <p:blipFill>
          <a:blip r:embed="rId1"/>
          <a:stretch>
            <a:fillRect/>
          </a:stretch>
        </p:blipFill>
        <p:spPr>
          <a:xfrm>
            <a:off x="389255" y="2164080"/>
            <a:ext cx="5531485" cy="4469765"/>
          </a:xfrm>
          <a:prstGeom prst="rect">
            <a:avLst/>
          </a:prstGeom>
        </p:spPr>
      </p:pic>
      <p:pic>
        <p:nvPicPr>
          <p:cNvPr id="36" name="图片 36"/>
          <p:cNvPicPr>
            <a:picLocks noChangeAspect="1"/>
          </p:cNvPicPr>
          <p:nvPr/>
        </p:nvPicPr>
        <p:blipFill>
          <a:blip r:embed="rId2"/>
          <a:stretch>
            <a:fillRect/>
          </a:stretch>
        </p:blipFill>
        <p:spPr>
          <a:xfrm>
            <a:off x="6673215" y="2163763"/>
            <a:ext cx="5274310" cy="4520565"/>
          </a:xfrm>
          <a:prstGeom prst="rect">
            <a:avLst/>
          </a:prstGeom>
        </p:spPr>
      </p:pic>
      <p:pic>
        <p:nvPicPr>
          <p:cNvPr id="9" name="图片 8"/>
          <p:cNvPicPr>
            <a:picLocks noChangeAspect="1"/>
          </p:cNvPicPr>
          <p:nvPr/>
        </p:nvPicPr>
        <p:blipFill>
          <a:blip r:embed="rId3"/>
          <a:stretch>
            <a:fillRect/>
          </a:stretch>
        </p:blipFill>
        <p:spPr>
          <a:xfrm>
            <a:off x="276225" y="264795"/>
            <a:ext cx="5756910" cy="1730375"/>
          </a:xfrm>
          <a:prstGeom prst="rect">
            <a:avLst/>
          </a:prstGeom>
        </p:spPr>
      </p:pic>
      <p:cxnSp>
        <p:nvCxnSpPr>
          <p:cNvPr id="10" name="直接连接符 9"/>
          <p:cNvCxnSpPr/>
          <p:nvPr/>
        </p:nvCxnSpPr>
        <p:spPr>
          <a:xfrm>
            <a:off x="6339840" y="141605"/>
            <a:ext cx="0" cy="6659245"/>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4"/>
          <a:stretch>
            <a:fillRect/>
          </a:stretch>
        </p:blipFill>
        <p:spPr>
          <a:xfrm>
            <a:off x="6572250" y="249555"/>
            <a:ext cx="5476240" cy="19145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 name="图片 40"/>
          <p:cNvPicPr>
            <a:picLocks noChangeAspect="1"/>
          </p:cNvPicPr>
          <p:nvPr/>
        </p:nvPicPr>
        <p:blipFill>
          <a:blip r:embed="rId1"/>
          <a:stretch>
            <a:fillRect/>
          </a:stretch>
        </p:blipFill>
        <p:spPr>
          <a:xfrm>
            <a:off x="248285" y="1985645"/>
            <a:ext cx="5454015" cy="4528185"/>
          </a:xfrm>
          <a:prstGeom prst="rect">
            <a:avLst/>
          </a:prstGeom>
        </p:spPr>
      </p:pic>
      <p:pic>
        <p:nvPicPr>
          <p:cNvPr id="9" name="图片 8"/>
          <p:cNvPicPr/>
          <p:nvPr/>
        </p:nvPicPr>
        <p:blipFill>
          <a:blip r:embed="rId2"/>
          <a:stretch>
            <a:fillRect/>
          </a:stretch>
        </p:blipFill>
        <p:spPr>
          <a:xfrm>
            <a:off x="6640830" y="3405822"/>
            <a:ext cx="981075" cy="266700"/>
          </a:xfrm>
          <a:prstGeom prst="rect">
            <a:avLst/>
          </a:prstGeom>
          <a:noFill/>
          <a:ln w="9525">
            <a:noFill/>
          </a:ln>
        </p:spPr>
      </p:pic>
      <p:sp>
        <p:nvSpPr>
          <p:cNvPr id="121" name="文本框 120"/>
          <p:cNvSpPr txBox="1"/>
          <p:nvPr/>
        </p:nvSpPr>
        <p:spPr>
          <a:xfrm>
            <a:off x="6640830" y="3672522"/>
            <a:ext cx="5080000" cy="275590"/>
          </a:xfrm>
          <a:prstGeom prst="rect">
            <a:avLst/>
          </a:prstGeom>
          <a:noFill/>
          <a:ln w="9525">
            <a:noFill/>
          </a:ln>
        </p:spPr>
        <p:txBody>
          <a:bodyPr>
            <a:spAutoFit/>
          </a:bodyPr>
          <a:p>
            <a:pPr indent="304800"/>
            <a:r>
              <a:rPr lang="zh-CN" altLang="en-US" sz="1200" b="0">
                <a:latin typeface="宋体" panose="02010600030101010101" pitchFamily="2" charset="-122"/>
                <a:ea typeface="宋体" panose="02010600030101010101" pitchFamily="2" charset="-122"/>
                <a:cs typeface="宋体" panose="02010600030101010101" pitchFamily="2" charset="-122"/>
              </a:rPr>
              <a:t>，确认无误信息可</a:t>
            </a:r>
            <a:endParaRPr lang="zh-CN" altLang="en-US"/>
          </a:p>
        </p:txBody>
      </p:sp>
      <p:pic>
        <p:nvPicPr>
          <p:cNvPr id="10" name="图片 9"/>
          <p:cNvPicPr/>
          <p:nvPr/>
        </p:nvPicPr>
        <p:blipFill>
          <a:blip r:embed="rId3"/>
          <a:stretch>
            <a:fillRect/>
          </a:stretch>
        </p:blipFill>
        <p:spPr>
          <a:xfrm>
            <a:off x="6640830" y="3948112"/>
            <a:ext cx="952500" cy="266700"/>
          </a:xfrm>
          <a:prstGeom prst="rect">
            <a:avLst/>
          </a:prstGeom>
          <a:noFill/>
          <a:ln w="9525">
            <a:noFill/>
          </a:ln>
        </p:spPr>
      </p:pic>
      <p:sp>
        <p:nvSpPr>
          <p:cNvPr id="122" name="文本框 121"/>
          <p:cNvSpPr txBox="1"/>
          <p:nvPr/>
        </p:nvSpPr>
        <p:spPr>
          <a:xfrm>
            <a:off x="6640830" y="4214812"/>
            <a:ext cx="5080000" cy="275590"/>
          </a:xfrm>
          <a:prstGeom prst="rect">
            <a:avLst/>
          </a:prstGeom>
          <a:noFill/>
          <a:ln w="9525">
            <a:noFill/>
          </a:ln>
        </p:spPr>
        <p:txBody>
          <a:bodyPr>
            <a:spAutoFit/>
          </a:bodyPr>
          <a:p>
            <a:pPr indent="304800"/>
            <a:r>
              <a:rPr lang="zh-CN" altLang="en-US" sz="1200" b="0">
                <a:latin typeface="宋体" panose="02010600030101010101" pitchFamily="2" charset="-122"/>
                <a:ea typeface="宋体" panose="02010600030101010101" pitchFamily="2" charset="-122"/>
                <a:cs typeface="宋体" panose="02010600030101010101" pitchFamily="2" charset="-122"/>
              </a:rPr>
              <a:t>，也可以取消本次操作</a:t>
            </a:r>
            <a:endParaRPr lang="zh-CN" altLang="en-US"/>
          </a:p>
        </p:txBody>
      </p:sp>
      <p:pic>
        <p:nvPicPr>
          <p:cNvPr id="11" name="图片 10"/>
          <p:cNvPicPr/>
          <p:nvPr/>
        </p:nvPicPr>
        <p:blipFill>
          <a:blip r:embed="rId4"/>
          <a:stretch>
            <a:fillRect/>
          </a:stretch>
        </p:blipFill>
        <p:spPr>
          <a:xfrm>
            <a:off x="6640830" y="4490403"/>
            <a:ext cx="1333500" cy="257175"/>
          </a:xfrm>
          <a:prstGeom prst="rect">
            <a:avLst/>
          </a:prstGeom>
          <a:noFill/>
          <a:ln w="9525">
            <a:noFill/>
          </a:ln>
        </p:spPr>
      </p:pic>
      <p:sp>
        <p:nvSpPr>
          <p:cNvPr id="123" name="文本框 122"/>
          <p:cNvSpPr txBox="1"/>
          <p:nvPr/>
        </p:nvSpPr>
        <p:spPr>
          <a:xfrm>
            <a:off x="6640830" y="4747578"/>
            <a:ext cx="5080000" cy="275590"/>
          </a:xfrm>
          <a:prstGeom prst="rect">
            <a:avLst/>
          </a:prstGeom>
          <a:noFill/>
          <a:ln w="9525">
            <a:noFill/>
          </a:ln>
        </p:spPr>
        <p:txBody>
          <a:bodyPr>
            <a:spAutoFit/>
          </a:bodyPr>
          <a:p>
            <a:pPr indent="304800"/>
            <a:r>
              <a:rPr lang="zh-CN" altLang="en-US" sz="1200" b="0">
                <a:latin typeface="宋体" panose="02010600030101010101" pitchFamily="2" charset="-122"/>
                <a:ea typeface="宋体" panose="02010600030101010101" pitchFamily="2" charset="-122"/>
                <a:cs typeface="宋体" panose="02010600030101010101" pitchFamily="2" charset="-122"/>
              </a:rPr>
              <a:t>。</a:t>
            </a:r>
            <a:endParaRPr lang="zh-CN" altLang="en-US"/>
          </a:p>
        </p:txBody>
      </p:sp>
      <p:pic>
        <p:nvPicPr>
          <p:cNvPr id="47" name="图片 47"/>
          <p:cNvPicPr>
            <a:picLocks noChangeAspect="1"/>
          </p:cNvPicPr>
          <p:nvPr/>
        </p:nvPicPr>
        <p:blipFill>
          <a:blip r:embed="rId5"/>
          <a:stretch>
            <a:fillRect/>
          </a:stretch>
        </p:blipFill>
        <p:spPr>
          <a:xfrm>
            <a:off x="6495415" y="3079115"/>
            <a:ext cx="5029200" cy="3612515"/>
          </a:xfrm>
          <a:prstGeom prst="rect">
            <a:avLst/>
          </a:prstGeom>
        </p:spPr>
      </p:pic>
      <p:pic>
        <p:nvPicPr>
          <p:cNvPr id="12" name="图片 11"/>
          <p:cNvPicPr>
            <a:picLocks noChangeAspect="1"/>
          </p:cNvPicPr>
          <p:nvPr/>
        </p:nvPicPr>
        <p:blipFill>
          <a:blip r:embed="rId6"/>
          <a:stretch>
            <a:fillRect/>
          </a:stretch>
        </p:blipFill>
        <p:spPr>
          <a:xfrm>
            <a:off x="248285" y="391795"/>
            <a:ext cx="5567045" cy="1397000"/>
          </a:xfrm>
          <a:prstGeom prst="rect">
            <a:avLst/>
          </a:prstGeom>
        </p:spPr>
      </p:pic>
      <p:pic>
        <p:nvPicPr>
          <p:cNvPr id="13" name="图片 12"/>
          <p:cNvPicPr>
            <a:picLocks noChangeAspect="1"/>
          </p:cNvPicPr>
          <p:nvPr/>
        </p:nvPicPr>
        <p:blipFill>
          <a:blip r:embed="rId7"/>
          <a:stretch>
            <a:fillRect/>
          </a:stretch>
        </p:blipFill>
        <p:spPr>
          <a:xfrm>
            <a:off x="6199505" y="191135"/>
            <a:ext cx="5801360" cy="1422400"/>
          </a:xfrm>
          <a:prstGeom prst="rect">
            <a:avLst/>
          </a:prstGeom>
        </p:spPr>
      </p:pic>
      <p:cxnSp>
        <p:nvCxnSpPr>
          <p:cNvPr id="14" name="直接连接符 13"/>
          <p:cNvCxnSpPr/>
          <p:nvPr/>
        </p:nvCxnSpPr>
        <p:spPr>
          <a:xfrm>
            <a:off x="6046470" y="191135"/>
            <a:ext cx="0" cy="6548755"/>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p:nvPicPr>
        <p:blipFill>
          <a:blip r:embed="rId8"/>
          <a:stretch>
            <a:fillRect/>
          </a:stretch>
        </p:blipFill>
        <p:spPr>
          <a:xfrm>
            <a:off x="6336030" y="1788795"/>
            <a:ext cx="5571490" cy="141922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 name="文本框 122"/>
          <p:cNvSpPr txBox="1"/>
          <p:nvPr/>
        </p:nvSpPr>
        <p:spPr>
          <a:xfrm>
            <a:off x="346710" y="228600"/>
            <a:ext cx="5915660" cy="1568450"/>
          </a:xfrm>
          <a:prstGeom prst="rect">
            <a:avLst/>
          </a:prstGeom>
          <a:noFill/>
          <a:ln w="9525">
            <a:noFill/>
          </a:ln>
        </p:spPr>
        <p:txBody>
          <a:bodyPr wrap="square">
            <a:spAutoFit/>
          </a:bodyPr>
          <a:p>
            <a:pPr indent="0"/>
            <a:r>
              <a:rPr lang="en-US" altLang="zh-CN" sz="2400" b="1">
                <a:latin typeface="宋体" panose="02010600030101010101" pitchFamily="2" charset="-122"/>
                <a:ea typeface="宋体" panose="02010600030101010101" pitchFamily="2" charset="-122"/>
                <a:cs typeface="Calibri" panose="020F0502020204030204" charset="0"/>
              </a:rPr>
              <a:t>2.4 </a:t>
            </a:r>
            <a:r>
              <a:rPr lang="zh-CN" altLang="en-US" sz="2400" b="1">
                <a:latin typeface="宋体" panose="02010600030101010101" pitchFamily="2" charset="-122"/>
                <a:ea typeface="宋体" panose="02010600030101010101" pitchFamily="2" charset="-122"/>
                <a:cs typeface="宋体" panose="02010600030101010101" pitchFamily="2" charset="-122"/>
              </a:rPr>
              <a:t>解约中心</a:t>
            </a:r>
            <a:r>
              <a:rPr lang="zh-CN" altLang="en-US" sz="2400" b="0">
                <a:latin typeface="宋体" panose="02010600030101010101" pitchFamily="2" charset="-122"/>
                <a:ea typeface="宋体" panose="02010600030101010101" pitchFamily="2" charset="-122"/>
                <a:cs typeface="宋体" panose="02010600030101010101" pitchFamily="2" charset="-122"/>
              </a:rPr>
              <a:t>    实现网签协议、录入协议和登记其他去向后，如果解除协议或变更就业信息需要办理的手续。</a:t>
            </a:r>
            <a:endParaRPr lang="zh-CN" altLang="en-US" sz="2400">
              <a:latin typeface="宋体" panose="02010600030101010101" pitchFamily="2" charset="-122"/>
              <a:ea typeface="宋体" panose="02010600030101010101" pitchFamily="2" charset="-122"/>
            </a:endParaRPr>
          </a:p>
        </p:txBody>
      </p:sp>
      <p:pic>
        <p:nvPicPr>
          <p:cNvPr id="48" name="图片 48"/>
          <p:cNvPicPr>
            <a:picLocks noChangeAspect="1"/>
          </p:cNvPicPr>
          <p:nvPr/>
        </p:nvPicPr>
        <p:blipFill>
          <a:blip r:embed="rId1"/>
          <a:stretch>
            <a:fillRect/>
          </a:stretch>
        </p:blipFill>
        <p:spPr>
          <a:xfrm>
            <a:off x="236855" y="2170430"/>
            <a:ext cx="6025515" cy="3140710"/>
          </a:xfrm>
          <a:prstGeom prst="rect">
            <a:avLst/>
          </a:prstGeom>
        </p:spPr>
      </p:pic>
      <p:sp>
        <p:nvSpPr>
          <p:cNvPr id="2" name="文本框 1"/>
          <p:cNvSpPr txBox="1"/>
          <p:nvPr/>
        </p:nvSpPr>
        <p:spPr>
          <a:xfrm>
            <a:off x="6514465" y="505460"/>
            <a:ext cx="5567680" cy="1014730"/>
          </a:xfrm>
          <a:prstGeom prst="rect">
            <a:avLst/>
          </a:prstGeom>
          <a:noFill/>
          <a:ln w="9525">
            <a:noFill/>
          </a:ln>
        </p:spPr>
        <p:txBody>
          <a:bodyPr wrap="square">
            <a:spAutoFit/>
          </a:bodyPr>
          <a:p>
            <a:pPr indent="152400"/>
            <a:r>
              <a:rPr lang="en-US" altLang="zh-CN" sz="2000" b="0">
                <a:latin typeface="宋体" panose="02010600030101010101" pitchFamily="2" charset="-122"/>
                <a:ea typeface="宋体" panose="02010600030101010101" pitchFamily="2" charset="-122"/>
                <a:cs typeface="宋体" panose="02010600030101010101" pitchFamily="2" charset="-122"/>
              </a:rPr>
              <a:t>1</a:t>
            </a:r>
            <a:r>
              <a:rPr lang="zh-CN" altLang="en-US" sz="2000" b="0">
                <a:latin typeface="宋体" panose="02010600030101010101" pitchFamily="2" charset="-122"/>
                <a:ea typeface="宋体" panose="02010600030101010101" pitchFamily="2" charset="-122"/>
                <a:cs typeface="宋体" panose="02010600030101010101" pitchFamily="2" charset="-122"/>
              </a:rPr>
              <a:t>、网签协议解除。（</a:t>
            </a:r>
            <a:r>
              <a:rPr lang="en-US" altLang="zh-CN" sz="2000" b="0">
                <a:latin typeface="宋体" panose="02010600030101010101" pitchFamily="2" charset="-122"/>
                <a:ea typeface="宋体" panose="02010600030101010101" pitchFamily="2" charset="-122"/>
                <a:cs typeface="宋体" panose="02010600030101010101" pitchFamily="2" charset="-122"/>
              </a:rPr>
              <a:t>1</a:t>
            </a:r>
            <a:r>
              <a:rPr lang="zh-CN" altLang="en-US" sz="2000" b="0">
                <a:latin typeface="宋体" panose="02010600030101010101" pitchFamily="2" charset="-122"/>
                <a:ea typeface="宋体" panose="02010600030101010101" pitchFamily="2" charset="-122"/>
                <a:cs typeface="宋体" panose="02010600030101010101" pitchFamily="2" charset="-122"/>
              </a:rPr>
              <a:t>）学生提出解约申请：学生选择解约类型，填写解约原因，发送单位，等待单位答复。</a:t>
            </a:r>
            <a:endParaRPr lang="zh-CN" altLang="en-US" sz="2000"/>
          </a:p>
        </p:txBody>
      </p:sp>
      <p:pic>
        <p:nvPicPr>
          <p:cNvPr id="49" name="图片 49"/>
          <p:cNvPicPr>
            <a:picLocks noChangeAspect="1"/>
          </p:cNvPicPr>
          <p:nvPr/>
        </p:nvPicPr>
        <p:blipFill>
          <a:blip r:embed="rId2"/>
          <a:stretch>
            <a:fillRect/>
          </a:stretch>
        </p:blipFill>
        <p:spPr>
          <a:xfrm>
            <a:off x="6661150" y="1797050"/>
            <a:ext cx="5274310" cy="3763010"/>
          </a:xfrm>
          <a:prstGeom prst="rect">
            <a:avLst/>
          </a:prstGeom>
        </p:spPr>
      </p:pic>
      <p:cxnSp>
        <p:nvCxnSpPr>
          <p:cNvPr id="3" name="直接连接符 2"/>
          <p:cNvCxnSpPr/>
          <p:nvPr/>
        </p:nvCxnSpPr>
        <p:spPr>
          <a:xfrm>
            <a:off x="6487160" y="141605"/>
            <a:ext cx="0" cy="66103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 name="文本框 122"/>
          <p:cNvSpPr txBox="1"/>
          <p:nvPr/>
        </p:nvSpPr>
        <p:spPr>
          <a:xfrm>
            <a:off x="711835" y="412750"/>
            <a:ext cx="5274945" cy="1014730"/>
          </a:xfrm>
          <a:prstGeom prst="rect">
            <a:avLst/>
          </a:prstGeom>
          <a:noFill/>
          <a:ln w="9525">
            <a:noFill/>
          </a:ln>
        </p:spPr>
        <p:txBody>
          <a:bodyPr wrap="square">
            <a:spAutoFit/>
          </a:bodyPr>
          <a:p>
            <a:pPr indent="0"/>
            <a:r>
              <a:rPr lang="zh-CN" altLang="en-US" sz="2000" b="0">
                <a:latin typeface="宋体" panose="02010600030101010101" pitchFamily="2" charset="-122"/>
                <a:ea typeface="宋体" panose="02010600030101010101" pitchFamily="2" charset="-122"/>
                <a:cs typeface="宋体" panose="02010600030101010101" pitchFamily="2" charset="-122"/>
              </a:rPr>
              <a:t>（</a:t>
            </a:r>
            <a:r>
              <a:rPr lang="en-US" altLang="zh-CN" sz="2000" b="0">
                <a:latin typeface="宋体" panose="02010600030101010101" pitchFamily="2" charset="-122"/>
                <a:ea typeface="宋体" panose="02010600030101010101" pitchFamily="2" charset="-122"/>
                <a:cs typeface="Calibri" panose="020F0502020204030204" charset="0"/>
              </a:rPr>
              <a:t>2</a:t>
            </a:r>
            <a:r>
              <a:rPr lang="zh-CN" altLang="en-US" sz="2000" b="0">
                <a:latin typeface="宋体" panose="02010600030101010101" pitchFamily="2" charset="-122"/>
                <a:ea typeface="宋体" panose="02010600030101010101" pitchFamily="2" charset="-122"/>
                <a:cs typeface="宋体" panose="02010600030101010101" pitchFamily="2" charset="-122"/>
              </a:rPr>
              <a:t>）单位提出解约申请：学生收到单位解约通知，同意回复即完成解约，取消则协议继续有效。</a:t>
            </a:r>
            <a:endParaRPr lang="zh-CN" altLang="en-US" sz="2000">
              <a:latin typeface="宋体" panose="02010600030101010101" pitchFamily="2" charset="-122"/>
              <a:ea typeface="宋体" panose="02010600030101010101" pitchFamily="2" charset="-122"/>
            </a:endParaRPr>
          </a:p>
        </p:txBody>
      </p:sp>
      <p:pic>
        <p:nvPicPr>
          <p:cNvPr id="50" name="图片 50"/>
          <p:cNvPicPr>
            <a:picLocks noChangeAspect="1"/>
          </p:cNvPicPr>
          <p:nvPr/>
        </p:nvPicPr>
        <p:blipFill>
          <a:blip r:embed="rId1"/>
          <a:stretch>
            <a:fillRect/>
          </a:stretch>
        </p:blipFill>
        <p:spPr>
          <a:xfrm>
            <a:off x="626110" y="1790383"/>
            <a:ext cx="5274310" cy="3715385"/>
          </a:xfrm>
          <a:prstGeom prst="rect">
            <a:avLst/>
          </a:prstGeom>
        </p:spPr>
      </p:pic>
      <p:sp>
        <p:nvSpPr>
          <p:cNvPr id="2" name="文本框 1"/>
          <p:cNvSpPr txBox="1"/>
          <p:nvPr/>
        </p:nvSpPr>
        <p:spPr>
          <a:xfrm>
            <a:off x="6356350" y="412750"/>
            <a:ext cx="5396865" cy="1322070"/>
          </a:xfrm>
          <a:prstGeom prst="rect">
            <a:avLst/>
          </a:prstGeom>
          <a:noFill/>
          <a:ln w="9525">
            <a:noFill/>
          </a:ln>
        </p:spPr>
        <p:txBody>
          <a:bodyPr wrap="square">
            <a:spAutoFit/>
          </a:bodyPr>
          <a:p>
            <a:pPr indent="0"/>
            <a:r>
              <a:rPr lang="en-US" altLang="zh-CN" sz="2000" b="1">
                <a:latin typeface="宋体" panose="02010600030101010101" pitchFamily="2" charset="-122"/>
                <a:ea typeface="宋体" panose="02010600030101010101" pitchFamily="2" charset="-122"/>
                <a:cs typeface="Calibri" panose="020F0502020204030204" charset="0"/>
              </a:rPr>
              <a:t>2</a:t>
            </a:r>
            <a:r>
              <a:rPr lang="zh-CN" altLang="en-US" sz="2000" b="1">
                <a:latin typeface="宋体" panose="02010600030101010101" pitchFamily="2" charset="-122"/>
                <a:ea typeface="宋体" panose="02010600030101010101" pitchFamily="2" charset="-122"/>
                <a:cs typeface="宋体" panose="02010600030101010101" pitchFamily="2" charset="-122"/>
              </a:rPr>
              <a:t>、录入协议解除：</a:t>
            </a:r>
            <a:r>
              <a:rPr lang="zh-CN" altLang="en-US" sz="2000" b="0">
                <a:latin typeface="宋体" panose="02010600030101010101" pitchFamily="2" charset="-122"/>
                <a:ea typeface="宋体" panose="02010600030101010101" pitchFamily="2" charset="-122"/>
                <a:cs typeface="宋体" panose="02010600030101010101" pitchFamily="2" charset="-122"/>
              </a:rPr>
              <a:t>协议书生效后，由学生填写解约原因，上传解约证明后提出解约申请，等待学校审核结果，审核通过协议解除，审核未过协议仍有效。</a:t>
            </a:r>
            <a:endParaRPr lang="zh-CN" altLang="en-US" sz="2000">
              <a:latin typeface="宋体" panose="02010600030101010101" pitchFamily="2" charset="-122"/>
              <a:ea typeface="宋体" panose="02010600030101010101" pitchFamily="2" charset="-122"/>
            </a:endParaRPr>
          </a:p>
        </p:txBody>
      </p:sp>
      <p:pic>
        <p:nvPicPr>
          <p:cNvPr id="51" name="图片 51"/>
          <p:cNvPicPr>
            <a:picLocks noChangeAspect="1"/>
          </p:cNvPicPr>
          <p:nvPr/>
        </p:nvPicPr>
        <p:blipFill>
          <a:blip r:embed="rId2"/>
          <a:stretch>
            <a:fillRect/>
          </a:stretch>
        </p:blipFill>
        <p:spPr>
          <a:xfrm>
            <a:off x="6356350" y="1734503"/>
            <a:ext cx="5274310" cy="4441825"/>
          </a:xfrm>
          <a:prstGeom prst="rect">
            <a:avLst/>
          </a:prstGeom>
        </p:spPr>
      </p:pic>
      <p:cxnSp>
        <p:nvCxnSpPr>
          <p:cNvPr id="3" name="直接连接符 2"/>
          <p:cNvCxnSpPr/>
          <p:nvPr/>
        </p:nvCxnSpPr>
        <p:spPr>
          <a:xfrm>
            <a:off x="6132195" y="215265"/>
            <a:ext cx="0" cy="663448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 name="文本框 122"/>
          <p:cNvSpPr txBox="1"/>
          <p:nvPr/>
        </p:nvSpPr>
        <p:spPr>
          <a:xfrm>
            <a:off x="974725" y="666115"/>
            <a:ext cx="5080000" cy="460375"/>
          </a:xfrm>
          <a:prstGeom prst="rect">
            <a:avLst/>
          </a:prstGeom>
          <a:noFill/>
          <a:ln w="9525">
            <a:noFill/>
          </a:ln>
        </p:spPr>
        <p:txBody>
          <a:bodyPr>
            <a:spAutoFit/>
          </a:bodyPr>
          <a:p>
            <a:pPr indent="0"/>
            <a:r>
              <a:rPr lang="en-US" altLang="zh-CN" sz="2400" b="0">
                <a:latin typeface="宋体" panose="02010600030101010101" pitchFamily="2" charset="-122"/>
                <a:ea typeface="宋体" panose="02010600030101010101" pitchFamily="2" charset="-122"/>
                <a:cs typeface="宋体" panose="02010600030101010101" pitchFamily="2" charset="-122"/>
              </a:rPr>
              <a:t>3</a:t>
            </a:r>
            <a:r>
              <a:rPr lang="zh-CN" altLang="en-US" sz="2400" b="0">
                <a:latin typeface="宋体" panose="02010600030101010101" pitchFamily="2" charset="-122"/>
                <a:ea typeface="宋体" panose="02010600030101010101" pitchFamily="2" charset="-122"/>
                <a:cs typeface="宋体" panose="02010600030101010101" pitchFamily="2" charset="-122"/>
              </a:rPr>
              <a:t>、其他去向协议解除：</a:t>
            </a:r>
            <a:endParaRPr lang="zh-CN" altLang="en-US" sz="2400"/>
          </a:p>
        </p:txBody>
      </p:sp>
      <p:pic>
        <p:nvPicPr>
          <p:cNvPr id="52" name="图片 52"/>
          <p:cNvPicPr>
            <a:picLocks noChangeAspect="1"/>
          </p:cNvPicPr>
          <p:nvPr/>
        </p:nvPicPr>
        <p:blipFill>
          <a:blip r:embed="rId1"/>
          <a:stretch>
            <a:fillRect/>
          </a:stretch>
        </p:blipFill>
        <p:spPr>
          <a:xfrm>
            <a:off x="1416685" y="1223010"/>
            <a:ext cx="7489825" cy="3108960"/>
          </a:xfrm>
          <a:prstGeom prst="rect">
            <a:avLst/>
          </a:prstGeom>
        </p:spPr>
      </p:pic>
      <p:sp>
        <p:nvSpPr>
          <p:cNvPr id="4" name="文本框 3"/>
          <p:cNvSpPr txBox="1"/>
          <p:nvPr/>
        </p:nvSpPr>
        <p:spPr>
          <a:xfrm>
            <a:off x="742315" y="5057140"/>
            <a:ext cx="10208260" cy="829945"/>
          </a:xfrm>
          <a:prstGeom prst="rect">
            <a:avLst/>
          </a:prstGeom>
          <a:noFill/>
          <a:ln w="9525">
            <a:noFill/>
          </a:ln>
        </p:spPr>
        <p:txBody>
          <a:bodyPr wrap="square">
            <a:spAutoFit/>
          </a:bodyPr>
          <a:p>
            <a:pPr marL="457200" indent="-457200">
              <a:lnSpc>
                <a:spcPct val="120000"/>
              </a:lnSpc>
            </a:pPr>
            <a:r>
              <a:rPr lang="zh-CN" altLang="en-US" sz="2000" b="0">
                <a:latin typeface="Calibri" panose="020F0502020204030204" charset="0"/>
                <a:ea typeface="Calibri" panose="020F0502020204030204" charset="0"/>
                <a:cs typeface="Calibri" panose="020F0502020204030204" charset="0"/>
              </a:rPr>
              <a:t>（</a:t>
            </a:r>
            <a:r>
              <a:rPr lang="en-US" altLang="zh-CN" sz="2000" b="0">
                <a:latin typeface="Calibri" panose="020F0502020204030204" charset="0"/>
                <a:ea typeface="Calibri" panose="020F0502020204030204" charset="0"/>
                <a:cs typeface="Calibri" panose="020F0502020204030204" charset="0"/>
              </a:rPr>
              <a:t>2</a:t>
            </a:r>
            <a:r>
              <a:rPr lang="zh-CN" altLang="en-US" sz="2000" b="0">
                <a:latin typeface="Calibri" panose="020F0502020204030204" charset="0"/>
                <a:ea typeface="Calibri" panose="020F0502020204030204" charset="0"/>
                <a:cs typeface="Calibri" panose="020F0502020204030204" charset="0"/>
              </a:rPr>
              <a:t>） </a:t>
            </a:r>
            <a:r>
              <a:rPr lang="zh-CN" altLang="en-US" sz="2000" b="0">
                <a:latin typeface="宋体" panose="02010600030101010101" pitchFamily="2" charset="-122"/>
                <a:ea typeface="宋体" panose="02010600030101010101" pitchFamily="2" charset="-122"/>
                <a:cs typeface="宋体" panose="02010600030101010101" pitchFamily="2" charset="-122"/>
              </a:rPr>
              <a:t>毕业生登记去向信息后，如学校审核通过，则通过“申请解除当前就业去向”功能发送学校审核，审核通过去向信息解除</a:t>
            </a:r>
            <a:r>
              <a:rPr lang="en-US" altLang="zh-CN" sz="2000" b="0">
                <a:latin typeface="Calibri" panose="020F0502020204030204" charset="0"/>
                <a:ea typeface="Calibri" panose="020F0502020204030204" charset="0"/>
                <a:cs typeface="Calibri" panose="020F0502020204030204" charset="0"/>
              </a:rPr>
              <a:t>;</a:t>
            </a:r>
            <a:r>
              <a:rPr lang="zh-CN" altLang="en-US" sz="2000" b="0">
                <a:latin typeface="宋体" panose="02010600030101010101" pitchFamily="2" charset="-122"/>
                <a:ea typeface="宋体" panose="02010600030101010101" pitchFamily="2" charset="-122"/>
                <a:cs typeface="宋体" panose="02010600030101010101" pitchFamily="2" charset="-122"/>
              </a:rPr>
              <a:t>如学校审核未通过，则去向信息仍然有效。</a:t>
            </a:r>
            <a:endParaRPr lang="zh-CN" altLang="en-US" sz="2000"/>
          </a:p>
        </p:txBody>
      </p:sp>
      <p:pic>
        <p:nvPicPr>
          <p:cNvPr id="5" name="图片 4"/>
          <p:cNvPicPr>
            <a:picLocks noChangeAspect="1"/>
          </p:cNvPicPr>
          <p:nvPr/>
        </p:nvPicPr>
        <p:blipFill>
          <a:blip r:embed="rId2"/>
          <a:stretch>
            <a:fillRect/>
          </a:stretch>
        </p:blipFill>
        <p:spPr>
          <a:xfrm>
            <a:off x="828040" y="4165600"/>
            <a:ext cx="8341995" cy="7810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 name="文本框 123"/>
          <p:cNvSpPr txBox="1"/>
          <p:nvPr/>
        </p:nvSpPr>
        <p:spPr>
          <a:xfrm>
            <a:off x="401320" y="359410"/>
            <a:ext cx="11359515" cy="1630045"/>
          </a:xfrm>
          <a:prstGeom prst="rect">
            <a:avLst/>
          </a:prstGeom>
          <a:noFill/>
          <a:ln w="9525">
            <a:noFill/>
          </a:ln>
        </p:spPr>
        <p:txBody>
          <a:bodyPr wrap="square">
            <a:spAutoFit/>
          </a:bodyPr>
          <a:p>
            <a:pPr indent="0"/>
            <a:r>
              <a:rPr lang="en-US" altLang="zh-CN" sz="2000" b="1">
                <a:latin typeface="宋体" panose="02010600030101010101" pitchFamily="2" charset="-122"/>
                <a:ea typeface="宋体" panose="02010600030101010101" pitchFamily="2" charset="-122"/>
                <a:cs typeface="宋体" panose="02010600030101010101" pitchFamily="2" charset="-122"/>
              </a:rPr>
              <a:t>3</a:t>
            </a:r>
            <a:r>
              <a:rPr lang="zh-CN" altLang="en-US" sz="2000" b="1">
                <a:latin typeface="宋体" panose="02010600030101010101" pitchFamily="2" charset="-122"/>
                <a:ea typeface="宋体" panose="02010600030101010101" pitchFamily="2" charset="-122"/>
                <a:cs typeface="宋体" panose="02010600030101010101" pitchFamily="2" charset="-122"/>
              </a:rPr>
              <a:t>就业手续办理</a:t>
            </a:r>
            <a:endParaRPr lang="zh-CN" altLang="en-US" sz="2000" b="0">
              <a:latin typeface="宋体" panose="02010600030101010101" pitchFamily="2" charset="-122"/>
              <a:ea typeface="宋体" panose="02010600030101010101" pitchFamily="2" charset="-122"/>
              <a:cs typeface="Calibri" panose="020F0502020204030204" charset="0"/>
            </a:endParaRPr>
          </a:p>
          <a:p>
            <a:pPr indent="0"/>
            <a:r>
              <a:rPr lang="en-US" altLang="zh-CN" sz="2000" b="1">
                <a:latin typeface="宋体" panose="02010600030101010101" pitchFamily="2" charset="-122"/>
                <a:ea typeface="宋体" panose="02010600030101010101" pitchFamily="2" charset="-122"/>
                <a:cs typeface="Calibri" panose="020F0502020204030204" charset="0"/>
              </a:rPr>
              <a:t>3.1</a:t>
            </a:r>
            <a:r>
              <a:rPr lang="zh-CN" altLang="en-US" sz="2000" b="1">
                <a:latin typeface="宋体" panose="02010600030101010101" pitchFamily="2" charset="-122"/>
                <a:ea typeface="宋体" panose="02010600030101010101" pitchFamily="2" charset="-122"/>
                <a:cs typeface="宋体" panose="02010600030101010101" pitchFamily="2" charset="-122"/>
              </a:rPr>
              <a:t>求职补贴申请</a:t>
            </a:r>
            <a:r>
              <a:rPr lang="zh-CN" altLang="en-US" sz="2000" b="0">
                <a:latin typeface="宋体" panose="02010600030101010101" pitchFamily="2" charset="-122"/>
                <a:ea typeface="宋体" panose="02010600030101010101" pitchFamily="2" charset="-122"/>
                <a:cs typeface="宋体" panose="02010600030101010101" pitchFamily="2" charset="-122"/>
              </a:rPr>
              <a:t>   实现山东省内院校困难家庭高校毕业生求职创业补贴申请填表功能。   登录系统，通过就业手续办理栏目，打开办事大厅子栏目，点击 “求职补贴申请”图标，按要求完成填表。</a:t>
            </a:r>
            <a:endParaRPr lang="zh-CN" altLang="en-US" sz="2000">
              <a:latin typeface="宋体" panose="02010600030101010101" pitchFamily="2" charset="-122"/>
              <a:ea typeface="宋体" panose="02010600030101010101" pitchFamily="2" charset="-122"/>
            </a:endParaRPr>
          </a:p>
        </p:txBody>
      </p:sp>
      <p:pic>
        <p:nvPicPr>
          <p:cNvPr id="12" name="图片 12"/>
          <p:cNvPicPr>
            <a:picLocks noChangeAspect="1"/>
          </p:cNvPicPr>
          <p:nvPr/>
        </p:nvPicPr>
        <p:blipFill>
          <a:blip r:embed="rId1"/>
          <a:stretch>
            <a:fillRect/>
          </a:stretch>
        </p:blipFill>
        <p:spPr>
          <a:xfrm>
            <a:off x="568960" y="1989455"/>
            <a:ext cx="5016500" cy="4418965"/>
          </a:xfrm>
          <a:prstGeom prst="rect">
            <a:avLst/>
          </a:prstGeom>
        </p:spPr>
      </p:pic>
      <p:sp>
        <p:nvSpPr>
          <p:cNvPr id="2" name="文本框 1"/>
          <p:cNvSpPr txBox="1"/>
          <p:nvPr/>
        </p:nvSpPr>
        <p:spPr>
          <a:xfrm>
            <a:off x="6204585" y="2518410"/>
            <a:ext cx="5080000" cy="645160"/>
          </a:xfrm>
          <a:prstGeom prst="rect">
            <a:avLst/>
          </a:prstGeom>
          <a:noFill/>
          <a:ln w="9525">
            <a:noFill/>
          </a:ln>
        </p:spPr>
        <p:txBody>
          <a:bodyPr>
            <a:spAutoFit/>
          </a:bodyPr>
          <a:p>
            <a:pPr indent="0" algn="ctr"/>
            <a:r>
              <a:rPr lang="zh-CN" altLang="en-US" b="0">
                <a:latin typeface="宋体" panose="02010600030101010101" pitchFamily="2" charset="-122"/>
                <a:ea typeface="宋体" panose="02010600030101010101" pitchFamily="2" charset="-122"/>
                <a:cs typeface="宋体" panose="02010600030101010101" pitchFamily="2" charset="-122"/>
              </a:rPr>
              <a:t>信息提交后，可在下方“申请情况跟踪”板块查看审核进度情况</a:t>
            </a:r>
            <a:endParaRPr lang="zh-CN" altLang="en-US" b="0">
              <a:latin typeface="宋体" panose="02010600030101010101" pitchFamily="2" charset="-122"/>
              <a:ea typeface="宋体" panose="02010600030101010101" pitchFamily="2" charset="-122"/>
              <a:cs typeface="宋体" panose="02010600030101010101" pitchFamily="2" charset="-122"/>
            </a:endParaRPr>
          </a:p>
        </p:txBody>
      </p:sp>
      <p:pic>
        <p:nvPicPr>
          <p:cNvPr id="14" name="图片 14"/>
          <p:cNvPicPr>
            <a:picLocks noChangeAspect="1"/>
          </p:cNvPicPr>
          <p:nvPr/>
        </p:nvPicPr>
        <p:blipFill>
          <a:blip r:embed="rId2"/>
          <a:stretch>
            <a:fillRect/>
          </a:stretch>
        </p:blipFill>
        <p:spPr>
          <a:xfrm>
            <a:off x="5984240" y="3541395"/>
            <a:ext cx="5927725" cy="1105535"/>
          </a:xfrm>
          <a:prstGeom prst="rect">
            <a:avLst/>
          </a:prstGeom>
        </p:spPr>
      </p:pic>
      <p:cxnSp>
        <p:nvCxnSpPr>
          <p:cNvPr id="3" name="直接连接符 2"/>
          <p:cNvCxnSpPr/>
          <p:nvPr/>
        </p:nvCxnSpPr>
        <p:spPr>
          <a:xfrm>
            <a:off x="5838190" y="2112645"/>
            <a:ext cx="0" cy="45046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latin typeface="黑体" panose="02010609060101010101" charset="-122"/>
                <a:ea typeface="黑体" panose="02010609060101010101" charset="-122"/>
                <a:sym typeface="+mn-ea"/>
              </a:rPr>
              <a:t>教育部就业“四不准”规定</a:t>
            </a:r>
            <a:endParaRPr lang="zh-CN" altLang="en-US" b="1">
              <a:latin typeface="黑体" panose="02010609060101010101" charset="-122"/>
              <a:ea typeface="黑体" panose="02010609060101010101" charset="-122"/>
              <a:sym typeface="+mn-ea"/>
            </a:endParaRPr>
          </a:p>
        </p:txBody>
      </p:sp>
      <p:sp>
        <p:nvSpPr>
          <p:cNvPr id="3" name="内容占位符 2"/>
          <p:cNvSpPr>
            <a:spLocks noGrp="1"/>
          </p:cNvSpPr>
          <p:nvPr>
            <p:ph idx="1"/>
          </p:nvPr>
        </p:nvSpPr>
        <p:spPr>
          <a:xfrm>
            <a:off x="923925" y="1556385"/>
            <a:ext cx="10515600" cy="4351338"/>
          </a:xfrm>
        </p:spPr>
        <p:txBody>
          <a:bodyPr/>
          <a:p>
            <a:pPr marL="0" indent="0">
              <a:lnSpc>
                <a:spcPct val="220000"/>
              </a:lnSpc>
              <a:buNone/>
            </a:pPr>
            <a:r>
              <a:rPr lang="en-US" altLang="zh-CN">
                <a:solidFill>
                  <a:srgbClr val="FF0000"/>
                </a:solidFill>
              </a:rPr>
              <a:t>1.</a:t>
            </a:r>
            <a:r>
              <a:rPr lang="zh-CN" altLang="en-US">
                <a:solidFill>
                  <a:srgbClr val="FF0000"/>
                </a:solidFill>
              </a:rPr>
              <a:t>不准以任何方式强迫毕业生签订就业协议和劳动合同；</a:t>
            </a:r>
            <a:endParaRPr lang="zh-CN" altLang="en-US">
              <a:solidFill>
                <a:srgbClr val="FF0000"/>
              </a:solidFill>
            </a:endParaRPr>
          </a:p>
          <a:p>
            <a:pPr marL="0" indent="0">
              <a:lnSpc>
                <a:spcPct val="220000"/>
              </a:lnSpc>
              <a:buNone/>
            </a:pPr>
            <a:r>
              <a:rPr lang="en-US" altLang="zh-CN">
                <a:solidFill>
                  <a:srgbClr val="FF0000"/>
                </a:solidFill>
              </a:rPr>
              <a:t>2.</a:t>
            </a:r>
            <a:r>
              <a:rPr lang="zh-CN" altLang="en-US">
                <a:solidFill>
                  <a:srgbClr val="FF0000"/>
                </a:solidFill>
              </a:rPr>
              <a:t>不准将毕业证书、学位证书发放与毕业生签约挂钩；</a:t>
            </a:r>
            <a:endParaRPr lang="zh-CN" altLang="en-US">
              <a:solidFill>
                <a:srgbClr val="FF0000"/>
              </a:solidFill>
            </a:endParaRPr>
          </a:p>
          <a:p>
            <a:pPr marL="0" indent="0">
              <a:lnSpc>
                <a:spcPct val="220000"/>
              </a:lnSpc>
              <a:buNone/>
            </a:pPr>
            <a:r>
              <a:rPr lang="en-US" altLang="zh-CN">
                <a:solidFill>
                  <a:srgbClr val="FF0000"/>
                </a:solidFill>
              </a:rPr>
              <a:t>3.</a:t>
            </a:r>
            <a:r>
              <a:rPr lang="zh-CN" altLang="en-US">
                <a:solidFill>
                  <a:srgbClr val="FF0000"/>
                </a:solidFill>
              </a:rPr>
              <a:t>不准以户档托管为由劝说毕业生签订虚假就业协议；</a:t>
            </a:r>
            <a:endParaRPr lang="zh-CN" altLang="en-US">
              <a:solidFill>
                <a:srgbClr val="FF0000"/>
              </a:solidFill>
            </a:endParaRPr>
          </a:p>
          <a:p>
            <a:pPr marL="0" indent="0">
              <a:lnSpc>
                <a:spcPct val="220000"/>
              </a:lnSpc>
              <a:buNone/>
            </a:pPr>
            <a:r>
              <a:rPr lang="en-US" altLang="zh-CN">
                <a:solidFill>
                  <a:srgbClr val="FF0000"/>
                </a:solidFill>
              </a:rPr>
              <a:t>4.</a:t>
            </a:r>
            <a:r>
              <a:rPr lang="zh-CN" altLang="en-US">
                <a:solidFill>
                  <a:srgbClr val="FF0000"/>
                </a:solidFill>
              </a:rPr>
              <a:t>不准将毕业生顶岗实习、见习证明材料作为就业证明材料。</a:t>
            </a:r>
            <a:endParaRPr lang="zh-CN" altLang="en-US">
              <a:solidFill>
                <a:srgbClr val="FF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 name="文本框 123"/>
          <p:cNvSpPr txBox="1"/>
          <p:nvPr/>
        </p:nvSpPr>
        <p:spPr>
          <a:xfrm>
            <a:off x="614045" y="429260"/>
            <a:ext cx="11090275" cy="1322070"/>
          </a:xfrm>
          <a:prstGeom prst="rect">
            <a:avLst/>
          </a:prstGeom>
          <a:noFill/>
          <a:ln w="9525">
            <a:noFill/>
          </a:ln>
        </p:spPr>
        <p:txBody>
          <a:bodyPr wrap="square">
            <a:spAutoFit/>
          </a:bodyPr>
          <a:p>
            <a:pPr indent="0"/>
            <a:r>
              <a:rPr lang="en-US" altLang="zh-CN" sz="2000" b="1">
                <a:latin typeface="宋体" panose="02010600030101010101" pitchFamily="2" charset="-122"/>
                <a:ea typeface="宋体" panose="02010600030101010101" pitchFamily="2" charset="-122"/>
                <a:cs typeface="Calibri" panose="020F0502020204030204" charset="0"/>
              </a:rPr>
              <a:t>3.2</a:t>
            </a:r>
            <a:r>
              <a:rPr lang="zh-CN" altLang="en-US" sz="2000" b="1">
                <a:latin typeface="宋体" panose="02010600030101010101" pitchFamily="2" charset="-122"/>
                <a:ea typeface="宋体" panose="02010600030101010101" pitchFamily="2" charset="-122"/>
                <a:cs typeface="宋体" panose="02010600030101010101" pitchFamily="2" charset="-122"/>
              </a:rPr>
              <a:t>省优毕业生填表</a:t>
            </a:r>
            <a:r>
              <a:rPr lang="zh-CN" altLang="en-US" sz="2000" b="0">
                <a:latin typeface="宋体" panose="02010600030101010101" pitchFamily="2" charset="-122"/>
                <a:ea typeface="宋体" panose="02010600030101010101" pitchFamily="2" charset="-122"/>
                <a:cs typeface="宋体" panose="02010600030101010101" pitchFamily="2" charset="-122"/>
              </a:rPr>
              <a:t>   实现山东省内院校毕业生</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优秀毕业生评审表</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内容填写功能。   登录系统，通过就业手续办理栏目，打开办事大厅子栏目，点击 “省优毕业生填表”图标，按要求完成填表。</a:t>
            </a:r>
            <a:endParaRPr lang="zh-CN" altLang="en-US" sz="2000">
              <a:latin typeface="宋体" panose="02010600030101010101" pitchFamily="2" charset="-122"/>
              <a:ea typeface="宋体" panose="02010600030101010101" pitchFamily="2" charset="-122"/>
            </a:endParaRPr>
          </a:p>
        </p:txBody>
      </p:sp>
      <p:pic>
        <p:nvPicPr>
          <p:cNvPr id="22" name="图片 22"/>
          <p:cNvPicPr>
            <a:picLocks noChangeAspect="1"/>
          </p:cNvPicPr>
          <p:nvPr/>
        </p:nvPicPr>
        <p:blipFill>
          <a:blip r:embed="rId1"/>
          <a:stretch>
            <a:fillRect/>
          </a:stretch>
        </p:blipFill>
        <p:spPr>
          <a:xfrm>
            <a:off x="618490" y="1887220"/>
            <a:ext cx="5935345" cy="4058285"/>
          </a:xfrm>
          <a:prstGeom prst="rect">
            <a:avLst/>
          </a:prstGeom>
        </p:spPr>
      </p:pic>
      <p:sp>
        <p:nvSpPr>
          <p:cNvPr id="2" name="文本框 1"/>
          <p:cNvSpPr txBox="1"/>
          <p:nvPr/>
        </p:nvSpPr>
        <p:spPr>
          <a:xfrm>
            <a:off x="6701790" y="2592070"/>
            <a:ext cx="5080000" cy="706755"/>
          </a:xfrm>
          <a:prstGeom prst="rect">
            <a:avLst/>
          </a:prstGeom>
          <a:noFill/>
          <a:ln w="9525">
            <a:noFill/>
          </a:ln>
        </p:spPr>
        <p:txBody>
          <a:bodyPr>
            <a:spAutoFit/>
          </a:bodyPr>
          <a:p>
            <a:pPr indent="152400" algn="ctr"/>
            <a:r>
              <a:rPr lang="zh-CN" altLang="en-US" sz="2000" b="0">
                <a:latin typeface="宋体" panose="02010600030101010101" pitchFamily="2" charset="-122"/>
                <a:ea typeface="宋体" panose="02010600030101010101" pitchFamily="2" charset="-122"/>
                <a:cs typeface="宋体" panose="02010600030101010101" pitchFamily="2" charset="-122"/>
              </a:rPr>
              <a:t>信息提交后，可在“申请情况跟踪”板块查看审核进度情况。</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pic>
        <p:nvPicPr>
          <p:cNvPr id="53" name="图片 53"/>
          <p:cNvPicPr>
            <a:picLocks noChangeAspect="1"/>
          </p:cNvPicPr>
          <p:nvPr/>
        </p:nvPicPr>
        <p:blipFill>
          <a:blip r:embed="rId2"/>
          <a:stretch>
            <a:fillRect/>
          </a:stretch>
        </p:blipFill>
        <p:spPr>
          <a:xfrm>
            <a:off x="6779260" y="3614420"/>
            <a:ext cx="5002530" cy="918210"/>
          </a:xfrm>
          <a:prstGeom prst="rect">
            <a:avLst/>
          </a:prstGeom>
        </p:spPr>
      </p:pic>
      <p:cxnSp>
        <p:nvCxnSpPr>
          <p:cNvPr id="3" name="直接连接符 2"/>
          <p:cNvCxnSpPr/>
          <p:nvPr/>
        </p:nvCxnSpPr>
        <p:spPr>
          <a:xfrm>
            <a:off x="6695440" y="1623060"/>
            <a:ext cx="0" cy="481076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 name="文本框 123"/>
          <p:cNvSpPr txBox="1"/>
          <p:nvPr/>
        </p:nvSpPr>
        <p:spPr>
          <a:xfrm>
            <a:off x="504190" y="412115"/>
            <a:ext cx="11030585" cy="1630045"/>
          </a:xfrm>
          <a:prstGeom prst="rect">
            <a:avLst/>
          </a:prstGeom>
          <a:noFill/>
          <a:ln w="9525">
            <a:noFill/>
          </a:ln>
        </p:spPr>
        <p:txBody>
          <a:bodyPr wrap="square">
            <a:spAutoFit/>
          </a:bodyPr>
          <a:p>
            <a:pPr indent="0"/>
            <a:r>
              <a:rPr lang="en-US" altLang="zh-CN" sz="2000" b="0">
                <a:latin typeface="宋体" panose="02010600030101010101" pitchFamily="2" charset="-122"/>
                <a:ea typeface="宋体" panose="02010600030101010101" pitchFamily="2" charset="-122"/>
                <a:cs typeface="Calibri" panose="020F0502020204030204" charset="0"/>
              </a:rPr>
              <a:t>3.3</a:t>
            </a:r>
            <a:r>
              <a:rPr lang="zh-CN" altLang="en-US" sz="2000" b="0">
                <a:latin typeface="宋体" panose="02010600030101010101" pitchFamily="2" charset="-122"/>
                <a:ea typeface="宋体" panose="02010600030101010101" pitchFamily="2" charset="-122"/>
                <a:cs typeface="宋体" panose="02010600030101010101" pitchFamily="2" charset="-122"/>
              </a:rPr>
              <a:t>调整改派查看  山东省内院校毕业生离校后更换工作或者落实工作后，因个人实际需要报到证改派打印。省内单位改派由单位所在地区县人社部门办理，省外单位就业由省级人社部门办理。  登录系统，通过就业手续办理栏目，打开办事大厅子栏目，点击 “调整改派打证办理”图标，在下方“申请情况跟踪”板块查看审核进度情况。</a:t>
            </a:r>
            <a:r>
              <a:rPr lang="zh-CN" altLang="en-US" sz="2000" b="0">
                <a:latin typeface="宋体" panose="02010600030101010101" pitchFamily="2" charset="-122"/>
                <a:ea typeface="宋体" panose="02010600030101010101" pitchFamily="2" charset="-122"/>
                <a:cs typeface="Calibri" panose="020F0502020204030204" charset="0"/>
              </a:rPr>
              <a:t> </a:t>
            </a:r>
            <a:endParaRPr lang="zh-CN" altLang="en-US" sz="2000">
              <a:latin typeface="宋体" panose="02010600030101010101" pitchFamily="2" charset="-122"/>
              <a:ea typeface="宋体" panose="02010600030101010101" pitchFamily="2" charset="-122"/>
            </a:endParaRPr>
          </a:p>
        </p:txBody>
      </p:sp>
      <p:pic>
        <p:nvPicPr>
          <p:cNvPr id="55" name="图片 55"/>
          <p:cNvPicPr>
            <a:picLocks noChangeAspect="1"/>
          </p:cNvPicPr>
          <p:nvPr/>
        </p:nvPicPr>
        <p:blipFill>
          <a:blip r:embed="rId1"/>
          <a:stretch>
            <a:fillRect/>
          </a:stretch>
        </p:blipFill>
        <p:spPr>
          <a:xfrm>
            <a:off x="712470" y="2042160"/>
            <a:ext cx="5951220" cy="2203450"/>
          </a:xfrm>
          <a:prstGeom prst="rect">
            <a:avLst/>
          </a:prstGeom>
        </p:spPr>
      </p:pic>
      <p:sp>
        <p:nvSpPr>
          <p:cNvPr id="2" name="文本框 1"/>
          <p:cNvSpPr txBox="1"/>
          <p:nvPr/>
        </p:nvSpPr>
        <p:spPr>
          <a:xfrm>
            <a:off x="504190" y="4356100"/>
            <a:ext cx="10231120" cy="2214880"/>
          </a:xfrm>
          <a:prstGeom prst="rect">
            <a:avLst/>
          </a:prstGeom>
          <a:noFill/>
          <a:ln w="9525">
            <a:noFill/>
          </a:ln>
        </p:spPr>
        <p:txBody>
          <a:bodyPr wrap="square">
            <a:spAutoFit/>
          </a:bodyPr>
          <a:p>
            <a:pPr indent="0"/>
            <a:r>
              <a:rPr lang="en-US" altLang="zh-CN" sz="1400" b="0">
                <a:latin typeface="Calibri" panose="020F0502020204030204" charset="0"/>
                <a:ea typeface="Calibri" panose="020F0502020204030204" charset="0"/>
                <a:cs typeface="Calibri" panose="020F0502020204030204" charset="0"/>
              </a:rPr>
              <a:t>3.4</a:t>
            </a:r>
            <a:r>
              <a:rPr lang="zh-CN" altLang="en-US" sz="1400" b="0">
                <a:latin typeface="宋体" panose="02010600030101010101" pitchFamily="2" charset="-122"/>
                <a:ea typeface="宋体" panose="02010600030101010101" pitchFamily="2" charset="-122"/>
                <a:cs typeface="宋体" panose="02010600030101010101" pitchFamily="2" charset="-122"/>
              </a:rPr>
              <a:t>缓派打证申请</a:t>
            </a:r>
            <a:r>
              <a:rPr lang="zh-CN" altLang="en-US" sz="1200" b="0">
                <a:latin typeface="宋体" panose="02010600030101010101" pitchFamily="2" charset="-122"/>
                <a:ea typeface="宋体" panose="02010600030101010101" pitchFamily="2" charset="-122"/>
                <a:cs typeface="宋体" panose="02010600030101010101" pitchFamily="2" charset="-122"/>
              </a:rPr>
              <a:t>功能描述：毕业生离校前由于服务西部等特殊原因暂时不能派遣的毕业生，离校后需要办理派遣手续的毕业生可以网上申请办理。功能操作：登录系统，通过就业手续办理栏目，打开办事大厅子栏目，点击 “缓派打证申请”图标，提交办理申请。信息提交后，可在“申请情况跟踪”板块查看审核进度情况。</a:t>
            </a:r>
            <a:r>
              <a:rPr lang="zh-CN" altLang="en-US" sz="1200" b="0">
                <a:latin typeface="Calibri" panose="020F0502020204030204" charset="0"/>
                <a:ea typeface="Calibri" panose="020F0502020204030204" charset="0"/>
                <a:cs typeface="Calibri" panose="020F0502020204030204" charset="0"/>
              </a:rPr>
              <a:t> </a:t>
            </a:r>
            <a:endParaRPr lang="zh-CN" altLang="en-US" sz="1400" b="0">
              <a:latin typeface="Calibri" panose="020F0502020204030204" charset="0"/>
              <a:ea typeface="Calibri" panose="020F0502020204030204" charset="0"/>
              <a:cs typeface="Calibri" panose="020F0502020204030204" charset="0"/>
            </a:endParaRPr>
          </a:p>
          <a:p>
            <a:pPr indent="0"/>
            <a:r>
              <a:rPr lang="en-US" altLang="zh-CN" sz="1400" b="0">
                <a:latin typeface="Calibri" panose="020F0502020204030204" charset="0"/>
                <a:ea typeface="Calibri" panose="020F0502020204030204" charset="0"/>
                <a:cs typeface="Calibri" panose="020F0502020204030204" charset="0"/>
              </a:rPr>
              <a:t>3.5</a:t>
            </a:r>
            <a:r>
              <a:rPr lang="zh-CN" altLang="en-US" sz="1400" b="0">
                <a:latin typeface="宋体" panose="02010600030101010101" pitchFamily="2" charset="-122"/>
                <a:ea typeface="宋体" panose="02010600030101010101" pitchFamily="2" charset="-122"/>
                <a:cs typeface="宋体" panose="02010600030101010101" pitchFamily="2" charset="-122"/>
              </a:rPr>
              <a:t>遗失补办打证申请</a:t>
            </a:r>
            <a:r>
              <a:rPr lang="zh-CN" altLang="en-US" sz="1200" b="0">
                <a:latin typeface="宋体" panose="02010600030101010101" pitchFamily="2" charset="-122"/>
                <a:ea typeface="宋体" panose="02010600030101010101" pitchFamily="2" charset="-122"/>
                <a:cs typeface="宋体" panose="02010600030101010101" pitchFamily="2" charset="-122"/>
              </a:rPr>
              <a:t>功能描述：山东省内院校毕业生报到证遗失后，毕业生可以网上申请，省级人社部门审核通过后，可现场办理。功能操作：登录系统，通过就业手续办理栏目，打开办事大厅子栏目，点击 “遗失补办打证办理”图标，提交办理申请。信息提交后，可在“申请情况跟踪”板块查看审核进度情况。</a:t>
            </a:r>
            <a:endParaRPr lang="zh-CN" altLang="en-US" sz="1400" b="0">
              <a:latin typeface="Calibri" panose="020F0502020204030204" charset="0"/>
              <a:ea typeface="Calibri" panose="020F0502020204030204" charset="0"/>
              <a:cs typeface="Calibri" panose="020F0502020204030204" charset="0"/>
            </a:endParaRPr>
          </a:p>
          <a:p>
            <a:pPr indent="0"/>
            <a:r>
              <a:rPr lang="en-US" altLang="zh-CN" sz="1400" b="0">
                <a:latin typeface="Calibri" panose="020F0502020204030204" charset="0"/>
                <a:ea typeface="Calibri" panose="020F0502020204030204" charset="0"/>
                <a:cs typeface="Calibri" panose="020F0502020204030204" charset="0"/>
              </a:rPr>
              <a:t>3.6</a:t>
            </a:r>
            <a:r>
              <a:rPr lang="zh-CN" altLang="en-US" sz="1400" b="0">
                <a:latin typeface="宋体" panose="02010600030101010101" pitchFamily="2" charset="-122"/>
                <a:ea typeface="宋体" panose="02010600030101010101" pitchFamily="2" charset="-122"/>
                <a:cs typeface="宋体" panose="02010600030101010101" pitchFamily="2" charset="-122"/>
              </a:rPr>
              <a:t>档案流向查询</a:t>
            </a:r>
            <a:r>
              <a:rPr lang="zh-CN" altLang="en-US" sz="1200" b="0">
                <a:latin typeface="宋体" panose="02010600030101010101" pitchFamily="2" charset="-122"/>
                <a:ea typeface="宋体" panose="02010600030101010101" pitchFamily="2" charset="-122"/>
                <a:cs typeface="宋体" panose="02010600030101010101" pitchFamily="2" charset="-122"/>
              </a:rPr>
              <a:t>功能描述：实现山东省内院校毕业生和档案派遣回户籍的省外院校山东生源毕业生的派遣档案信息和档案流向信息查询。功能操作：登录系统，通过就业手续办理栏目，打开办事大厅子栏目，点击 “档案流向查询”图标，即可显示档案派遣和流向信息。</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4" name="文本框 123"/>
          <p:cNvSpPr txBox="1"/>
          <p:nvPr/>
        </p:nvSpPr>
        <p:spPr>
          <a:xfrm>
            <a:off x="542925" y="597535"/>
            <a:ext cx="5532755" cy="5775960"/>
          </a:xfrm>
          <a:prstGeom prst="rect">
            <a:avLst/>
          </a:prstGeom>
          <a:noFill/>
          <a:ln w="9525">
            <a:noFill/>
          </a:ln>
        </p:spPr>
        <p:txBody>
          <a:bodyPr wrap="square">
            <a:spAutoFit/>
          </a:bodyPr>
          <a:p>
            <a:pPr indent="0">
              <a:lnSpc>
                <a:spcPct val="140000"/>
              </a:lnSpc>
            </a:pPr>
            <a:r>
              <a:rPr lang="en-US" altLang="zh-CN" sz="2400" b="1">
                <a:latin typeface="宋体" panose="02010600030101010101" pitchFamily="2" charset="-122"/>
                <a:ea typeface="宋体" panose="02010600030101010101" pitchFamily="2" charset="-122"/>
                <a:cs typeface="宋体" panose="02010600030101010101" pitchFamily="2" charset="-122"/>
              </a:rPr>
              <a:t>4</a:t>
            </a:r>
            <a:r>
              <a:rPr lang="zh-CN" altLang="en-US" sz="2400" b="1">
                <a:latin typeface="宋体" panose="02010600030101010101" pitchFamily="2" charset="-122"/>
                <a:ea typeface="宋体" panose="02010600030101010101" pitchFamily="2" charset="-122"/>
                <a:cs typeface="宋体" panose="02010600030101010101" pitchFamily="2" charset="-122"/>
              </a:rPr>
              <a:t>未就业毕业生登记</a:t>
            </a:r>
            <a:endParaRPr lang="zh-CN" altLang="en-US" sz="2400" b="1">
              <a:latin typeface="宋体" panose="02010600030101010101" pitchFamily="2" charset="-122"/>
              <a:ea typeface="宋体" panose="02010600030101010101" pitchFamily="2" charset="-122"/>
              <a:cs typeface="Calibri" panose="020F0502020204030204" charset="0"/>
            </a:endParaRPr>
          </a:p>
          <a:p>
            <a:pPr indent="0">
              <a:lnSpc>
                <a:spcPct val="140000"/>
              </a:lnSpc>
            </a:pPr>
            <a:r>
              <a:rPr lang="en-US" altLang="zh-CN" sz="2400" b="1">
                <a:latin typeface="宋体" panose="02010600030101010101" pitchFamily="2" charset="-122"/>
                <a:ea typeface="宋体" panose="02010600030101010101" pitchFamily="2" charset="-122"/>
                <a:cs typeface="Calibri" panose="020F0502020204030204" charset="0"/>
              </a:rPr>
              <a:t>4.1</a:t>
            </a:r>
            <a:r>
              <a:rPr lang="zh-CN" altLang="en-US" sz="2400" b="1">
                <a:latin typeface="宋体" panose="02010600030101010101" pitchFamily="2" charset="-122"/>
                <a:ea typeface="宋体" panose="02010600030101010101" pitchFamily="2" charset="-122"/>
                <a:cs typeface="宋体" panose="02010600030101010101" pitchFamily="2" charset="-122"/>
              </a:rPr>
              <a:t>省内院校毕业生</a:t>
            </a:r>
            <a:r>
              <a:rPr lang="zh-CN" altLang="en-US" sz="2400" b="0">
                <a:latin typeface="宋体" panose="02010600030101010101" pitchFamily="2" charset="-122"/>
                <a:ea typeface="宋体" panose="02010600030101010101" pitchFamily="2" charset="-122"/>
                <a:cs typeface="宋体" panose="02010600030101010101" pitchFamily="2" charset="-122"/>
              </a:rPr>
              <a:t>    实现山东省内院校离校未就业毕业生实名登记功能，登记就业、升学、出国、应征入伍以及未就业毕业生服务需求信息。    登录系统，通过就业手续办理栏目，打开办事大厅子栏目，点击 “档案流向查询”图标，即可显示档案派遣和流向信息。</a:t>
            </a:r>
            <a:r>
              <a:rPr lang="zh-CN" altLang="en-US" sz="2400" b="0">
                <a:latin typeface="宋体" panose="02010600030101010101" pitchFamily="2" charset="-122"/>
                <a:ea typeface="宋体" panose="02010600030101010101" pitchFamily="2" charset="-122"/>
                <a:cs typeface="Calibri" panose="020F0502020204030204" charset="0"/>
              </a:rPr>
              <a:t> </a:t>
            </a:r>
            <a:endParaRPr lang="zh-CN" altLang="en-US" sz="2400">
              <a:latin typeface="宋体" panose="02010600030101010101" pitchFamily="2" charset="-122"/>
              <a:ea typeface="宋体" panose="02010600030101010101" pitchFamily="2" charset="-122"/>
            </a:endParaRPr>
          </a:p>
        </p:txBody>
      </p:sp>
      <p:pic>
        <p:nvPicPr>
          <p:cNvPr id="64" name="图片 64"/>
          <p:cNvPicPr>
            <a:picLocks noChangeAspect="1"/>
          </p:cNvPicPr>
          <p:nvPr/>
        </p:nvPicPr>
        <p:blipFill>
          <a:blip r:embed="rId1"/>
          <a:stretch>
            <a:fillRect/>
          </a:stretch>
        </p:blipFill>
        <p:spPr>
          <a:xfrm>
            <a:off x="6075680" y="943610"/>
            <a:ext cx="5898515" cy="497014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b="1"/>
              <a:t>今年开始最大的变化是：</a:t>
            </a:r>
            <a:endParaRPr lang="zh-CN" altLang="en-US" b="1"/>
          </a:p>
        </p:txBody>
      </p:sp>
      <p:sp>
        <p:nvSpPr>
          <p:cNvPr id="3" name="内容占位符 2"/>
          <p:cNvSpPr>
            <a:spLocks noGrp="1"/>
          </p:cNvSpPr>
          <p:nvPr>
            <p:ph idx="1"/>
          </p:nvPr>
        </p:nvSpPr>
        <p:spPr>
          <a:xfrm>
            <a:off x="838200" y="1532255"/>
            <a:ext cx="10515600" cy="4791710"/>
          </a:xfrm>
        </p:spPr>
        <p:txBody>
          <a:bodyPr>
            <a:normAutofit fontScale="70000"/>
          </a:bodyPr>
          <a:p>
            <a:pPr>
              <a:lnSpc>
                <a:spcPct val="190000"/>
              </a:lnSpc>
            </a:pPr>
            <a:r>
              <a:rPr lang="en-US" altLang="zh-CN"/>
              <a:t>1.</a:t>
            </a:r>
            <a:r>
              <a:rPr lang="zh-CN" altLang="en-US"/>
              <a:t>.档案没有强制要求随签约走，</a:t>
            </a:r>
            <a:r>
              <a:rPr lang="zh-CN" altLang="en-US">
                <a:solidFill>
                  <a:srgbClr val="FF0000"/>
                </a:solidFill>
              </a:rPr>
              <a:t>不论省外还是省内签约档案都可以选择回生源地</a:t>
            </a:r>
            <a:r>
              <a:rPr lang="zh-CN" altLang="en-US"/>
              <a:t>，故全国所有的地方学生可以签约了；</a:t>
            </a:r>
            <a:endParaRPr lang="zh-CN" altLang="en-US"/>
          </a:p>
          <a:p>
            <a:pPr>
              <a:lnSpc>
                <a:spcPct val="190000"/>
              </a:lnSpc>
            </a:pPr>
            <a:r>
              <a:rPr lang="en-US" altLang="zh-CN"/>
              <a:t>2.</a:t>
            </a:r>
            <a:r>
              <a:rPr lang="zh-CN" altLang="en-US"/>
              <a:t>所有的就业形式都由学生和省内单位网上签约或者自主录入省外签约，然后交</a:t>
            </a:r>
            <a:r>
              <a:rPr lang="zh-CN" altLang="en-US">
                <a:solidFill>
                  <a:srgbClr val="FF0000"/>
                </a:solidFill>
              </a:rPr>
              <a:t>纸质材料</a:t>
            </a:r>
            <a:r>
              <a:rPr lang="zh-CN" altLang="en-US"/>
              <a:t>到学院，学院根据材料审核网上的就业形式是否合格；</a:t>
            </a:r>
            <a:endParaRPr lang="zh-CN" altLang="en-US"/>
          </a:p>
          <a:p>
            <a:pPr>
              <a:lnSpc>
                <a:spcPct val="190000"/>
              </a:lnSpc>
            </a:pPr>
            <a:r>
              <a:rPr lang="en-US" altLang="zh-CN"/>
              <a:t>3.</a:t>
            </a:r>
            <a:r>
              <a:rPr lang="zh-CN" altLang="en-US"/>
              <a:t>学生的账号密码、就业所有信息学校</a:t>
            </a:r>
            <a:r>
              <a:rPr lang="zh-CN" altLang="en-US">
                <a:solidFill>
                  <a:srgbClr val="FF0000"/>
                </a:solidFill>
              </a:rPr>
              <a:t>不再有权限修改</a:t>
            </a:r>
            <a:r>
              <a:rPr lang="zh-CN" altLang="en-US"/>
              <a:t>，所以务必和学生保持通畅的联系，因为毕业时的就业确认，下半年的就业跟踪和明年的就业核查都需要学生配合完成（往年都是我帮忙确认的，今年以后我也操作不了）。</a:t>
            </a: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29590" y="344170"/>
            <a:ext cx="11132820" cy="6326505"/>
          </a:xfrm>
          <a:prstGeom prst="rect">
            <a:avLst/>
          </a:prstGeom>
          <a:noFill/>
        </p:spPr>
        <p:txBody>
          <a:bodyPr wrap="square" rtlCol="0" anchor="t">
            <a:spAutoFit/>
          </a:bodyPr>
          <a:p>
            <a:pPr>
              <a:lnSpc>
                <a:spcPct val="130000"/>
              </a:lnSpc>
            </a:pPr>
            <a:r>
              <a:rPr lang="zh-CN" altLang="en-US" sz="2400" b="1"/>
              <a:t>务必提醒注意：</a:t>
            </a:r>
            <a:endParaRPr lang="zh-CN" altLang="en-US" sz="2400"/>
          </a:p>
          <a:p>
            <a:pPr>
              <a:lnSpc>
                <a:spcPct val="130000"/>
              </a:lnSpc>
            </a:pPr>
            <a:r>
              <a:rPr lang="zh-CN" altLang="en-US" sz="2400"/>
              <a:t>        提交的不是实习材料，这个好多同学都区分不开，实习有教学科发的实习协议书，是上传到教学科的实习系统的</a:t>
            </a:r>
            <a:endParaRPr lang="zh-CN" altLang="en-US" sz="2400"/>
          </a:p>
          <a:p>
            <a:pPr>
              <a:lnSpc>
                <a:spcPct val="130000"/>
              </a:lnSpc>
            </a:pPr>
            <a:r>
              <a:rPr lang="zh-CN" altLang="en-US" sz="2400" b="1"/>
              <a:t>山东高校毕业生就业系统提交材料有：</a:t>
            </a:r>
            <a:endParaRPr lang="zh-CN" altLang="en-US" sz="2400"/>
          </a:p>
          <a:p>
            <a:pPr>
              <a:lnSpc>
                <a:spcPct val="130000"/>
              </a:lnSpc>
            </a:pPr>
            <a:r>
              <a:rPr lang="zh-CN" altLang="en-US" sz="2400"/>
              <a:t>       1.省外就业协议书（务必注意，要求还是去年在校讲的，单位上级主管部门盖章的话，档案到单位所在人社局，如果人社局不能盖章，建议档案回生源地，如果想到单位的务必认真填写，并确保单位能接受保管，否则选择回生源地）用学校发的纸质协议书，签好后拍有章和签字的页面上传到网络相应位置；</a:t>
            </a:r>
            <a:endParaRPr lang="zh-CN" altLang="en-US" sz="2400"/>
          </a:p>
          <a:p>
            <a:pPr>
              <a:lnSpc>
                <a:spcPct val="130000"/>
              </a:lnSpc>
            </a:pPr>
            <a:r>
              <a:rPr lang="zh-CN" altLang="en-US" sz="2400"/>
              <a:t>       2.省内签约仍然是网上进行（也有档案托管与否的选择），也需要打印网上的协议书盖章签字上传到就业网相关位置；</a:t>
            </a:r>
            <a:endParaRPr lang="zh-CN" altLang="en-US" sz="2400"/>
          </a:p>
          <a:p>
            <a:pPr>
              <a:lnSpc>
                <a:spcPct val="130000"/>
              </a:lnSpc>
            </a:pPr>
            <a:r>
              <a:rPr lang="zh-CN" altLang="en-US" sz="2400"/>
              <a:t>       3.其他就业形式的按年前我们上就业指导课讲的进行；</a:t>
            </a:r>
            <a:endParaRPr lang="zh-CN" altLang="en-US" sz="2400"/>
          </a:p>
          <a:p>
            <a:pPr>
              <a:lnSpc>
                <a:spcPct val="130000"/>
              </a:lnSpc>
            </a:pPr>
            <a:r>
              <a:rPr lang="zh-CN" altLang="en-US" sz="2400"/>
              <a:t>       4.务必提醒大家，关系切身利益，一定认真对待所有的材料和填写时认真，所有材料务必真实。</a:t>
            </a:r>
            <a:endParaRPr lang="zh-CN" alt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4" name="图片 5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22960" y="1605280"/>
            <a:ext cx="5274310" cy="5029200"/>
          </a:xfrm>
          <a:prstGeom prst="rect">
            <a:avLst/>
          </a:prstGeom>
        </p:spPr>
      </p:pic>
      <p:sp>
        <p:nvSpPr>
          <p:cNvPr id="100" name="文本框 99"/>
          <p:cNvSpPr txBox="1"/>
          <p:nvPr/>
        </p:nvSpPr>
        <p:spPr>
          <a:xfrm>
            <a:off x="682625" y="264160"/>
            <a:ext cx="10927715" cy="1198880"/>
          </a:xfrm>
          <a:prstGeom prst="rect">
            <a:avLst/>
          </a:prstGeom>
          <a:noFill/>
          <a:ln w="9525">
            <a:noFill/>
          </a:ln>
        </p:spPr>
        <p:txBody>
          <a:bodyPr wrap="square">
            <a:spAutoFit/>
          </a:bodyPr>
          <a:p>
            <a:pPr indent="0"/>
            <a:r>
              <a:rPr lang="en-US" altLang="zh-CN" sz="2400" b="1">
                <a:latin typeface="宋体" panose="02010600030101010101" pitchFamily="2" charset="-122"/>
                <a:ea typeface="宋体" panose="02010600030101010101" pitchFamily="2" charset="-122"/>
                <a:cs typeface="宋体" panose="02010600030101010101" pitchFamily="2" charset="-122"/>
              </a:rPr>
              <a:t>1.</a:t>
            </a:r>
            <a:r>
              <a:rPr lang="zh-CN" altLang="en-US" sz="2400" b="1">
                <a:latin typeface="宋体" panose="02010600030101010101" pitchFamily="2" charset="-122"/>
                <a:ea typeface="宋体" panose="02010600030101010101" pitchFamily="2" charset="-122"/>
                <a:cs typeface="宋体" panose="02010600030101010101" pitchFamily="2" charset="-122"/>
              </a:rPr>
              <a:t>注册登录</a:t>
            </a:r>
            <a:endParaRPr lang="zh-CN" altLang="en-US" sz="24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2400" b="0">
                <a:latin typeface="宋体" panose="02010600030101010101" pitchFamily="2" charset="-122"/>
                <a:ea typeface="宋体" panose="02010600030101010101" pitchFamily="2" charset="-122"/>
                <a:cs typeface="宋体" panose="02010600030101010101" pitchFamily="2" charset="-122"/>
              </a:rPr>
              <a:t>     2019</a:t>
            </a:r>
            <a:r>
              <a:rPr lang="zh-CN" altLang="en-US" sz="2400" b="0">
                <a:latin typeface="宋体" panose="02010600030101010101" pitchFamily="2" charset="-122"/>
                <a:ea typeface="宋体" panose="02010600030101010101" pitchFamily="2" charset="-122"/>
                <a:cs typeface="宋体" panose="02010600030101010101" pitchFamily="2" charset="-122"/>
              </a:rPr>
              <a:t>届毕业生登录山东高校毕业生就业信息网（域名：</a:t>
            </a:r>
            <a:r>
              <a:rPr lang="en-US" altLang="zh-CN" sz="2400" b="1">
                <a:solidFill>
                  <a:srgbClr val="FF0000"/>
                </a:solidFill>
                <a:latin typeface="宋体" panose="02010600030101010101" pitchFamily="2" charset="-122"/>
                <a:ea typeface="宋体" panose="02010600030101010101" pitchFamily="2" charset="-122"/>
                <a:cs typeface="Calibri" panose="020F0502020204030204" charset="0"/>
              </a:rPr>
              <a:t>www.sdgxbys.cn</a:t>
            </a:r>
            <a:r>
              <a:rPr lang="zh-CN" altLang="en-US" sz="2400" b="0">
                <a:latin typeface="宋体" panose="02010600030101010101" pitchFamily="2" charset="-122"/>
                <a:ea typeface="宋体" panose="02010600030101010101" pitchFamily="2" charset="-122"/>
                <a:cs typeface="宋体" panose="02010600030101010101" pitchFamily="2" charset="-122"/>
              </a:rPr>
              <a:t>），点击登录按钮，进入用户选择界面，选择学生登录。</a:t>
            </a:r>
            <a:endParaRPr lang="zh-CN" altLang="en-US" sz="2400">
              <a:latin typeface="宋体" panose="02010600030101010101" pitchFamily="2" charset="-122"/>
              <a:ea typeface="宋体" panose="02010600030101010101" pitchFamily="2" charset="-122"/>
            </a:endParaRPr>
          </a:p>
        </p:txBody>
      </p:sp>
      <p:pic>
        <p:nvPicPr>
          <p:cNvPr id="101" name="图片 101"/>
          <p:cNvPicPr>
            <a:picLocks noChangeAspect="1"/>
          </p:cNvPicPr>
          <p:nvPr/>
        </p:nvPicPr>
        <p:blipFill>
          <a:blip r:embed="rId2"/>
          <a:stretch>
            <a:fillRect/>
          </a:stretch>
        </p:blipFill>
        <p:spPr>
          <a:xfrm>
            <a:off x="6270625" y="1604963"/>
            <a:ext cx="5274310" cy="211772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569595" y="414655"/>
            <a:ext cx="4457065" cy="4492625"/>
          </a:xfrm>
          <a:prstGeom prst="rect">
            <a:avLst/>
          </a:prstGeom>
          <a:noFill/>
          <a:ln w="9525">
            <a:noFill/>
          </a:ln>
        </p:spPr>
        <p:txBody>
          <a:bodyPr wrap="square">
            <a:spAutoFit/>
          </a:bodyPr>
          <a:p>
            <a:pPr indent="0">
              <a:lnSpc>
                <a:spcPct val="110000"/>
              </a:lnSpc>
            </a:pPr>
            <a:r>
              <a:rPr lang="en-US" altLang="zh-CN" sz="2000" b="1">
                <a:latin typeface="宋体" panose="02010600030101010101" pitchFamily="2" charset="-122"/>
                <a:ea typeface="宋体" panose="02010600030101010101" pitchFamily="2" charset="-122"/>
                <a:cs typeface="Calibri" panose="020F0502020204030204" charset="0"/>
              </a:rPr>
              <a:t>1.1</a:t>
            </a:r>
            <a:r>
              <a:rPr lang="zh-CN" altLang="en-US" sz="2000" b="1">
                <a:latin typeface="宋体" panose="02010600030101010101" pitchFamily="2" charset="-122"/>
                <a:ea typeface="宋体" panose="02010600030101010101" pitchFamily="2" charset="-122"/>
                <a:cs typeface="宋体" panose="02010600030101010101" pitchFamily="2" charset="-122"/>
              </a:rPr>
              <a:t>注册账号</a:t>
            </a:r>
            <a:r>
              <a:rPr lang="zh-CN" altLang="en-US" sz="2000" b="0">
                <a:latin typeface="宋体" panose="02010600030101010101" pitchFamily="2" charset="-122"/>
                <a:ea typeface="宋体" panose="02010600030101010101" pitchFamily="2" charset="-122"/>
                <a:cs typeface="宋体" panose="02010600030101010101" pitchFamily="2" charset="-122"/>
              </a:rPr>
              <a:t>   学生通过山东高校毕业生就业信息网登录</a:t>
            </a:r>
            <a:r>
              <a:rPr lang="en-US" altLang="zh-CN" sz="2000" b="0">
                <a:latin typeface="宋体" panose="02010600030101010101" pitchFamily="2" charset="-122"/>
                <a:ea typeface="宋体" panose="02010600030101010101" pitchFamily="2" charset="-122"/>
                <a:cs typeface="宋体" panose="02010600030101010101" pitchFamily="2" charset="-122"/>
              </a:rPr>
              <a:t>/</a:t>
            </a:r>
            <a:r>
              <a:rPr lang="zh-CN" altLang="en-US" sz="2000" b="0">
                <a:latin typeface="宋体" panose="02010600030101010101" pitchFamily="2" charset="-122"/>
                <a:ea typeface="宋体" panose="02010600030101010101" pitchFamily="2" charset="-122"/>
                <a:cs typeface="宋体" panose="02010600030101010101" pitchFamily="2" charset="-122"/>
              </a:rPr>
              <a:t>注册入口，进入注册界面，完成信息填写，提交注册信息验证，验证通过注册成功。填写注册信息</a:t>
            </a:r>
            <a:r>
              <a:rPr lang="zh-CN" altLang="en-US" sz="2000" b="0">
                <a:latin typeface="宋体" panose="02010600030101010101" pitchFamily="2" charset="-122"/>
                <a:ea typeface="宋体" panose="02010600030101010101" pitchFamily="2" charset="-122"/>
                <a:cs typeface="Calibri" panose="020F0502020204030204" charset="0"/>
              </a:rPr>
              <a:t>  （</a:t>
            </a:r>
            <a:r>
              <a:rPr lang="en-US" altLang="zh-CN" sz="2000" b="0">
                <a:latin typeface="宋体" panose="02010600030101010101" pitchFamily="2" charset="-122"/>
                <a:ea typeface="宋体" panose="02010600030101010101" pitchFamily="2" charset="-122"/>
                <a:cs typeface="Calibri" panose="020F0502020204030204" charset="0"/>
              </a:rPr>
              <a:t>1</a:t>
            </a:r>
            <a:r>
              <a:rPr lang="zh-CN" altLang="en-US" sz="2000" b="0">
                <a:latin typeface="宋体" panose="02010600030101010101" pitchFamily="2" charset="-122"/>
                <a:ea typeface="宋体" panose="02010600030101010101" pitchFamily="2" charset="-122"/>
                <a:cs typeface="Calibri" panose="020F0502020204030204" charset="0"/>
              </a:rPr>
              <a:t>） </a:t>
            </a:r>
            <a:r>
              <a:rPr lang="zh-CN" altLang="en-US" sz="2000" b="0">
                <a:latin typeface="宋体" panose="02010600030101010101" pitchFamily="2" charset="-122"/>
                <a:ea typeface="宋体" panose="02010600030101010101" pitchFamily="2" charset="-122"/>
                <a:cs typeface="宋体" panose="02010600030101010101" pitchFamily="2" charset="-122"/>
              </a:rPr>
              <a:t>注册信息比对：学生注册填写的姓名、身份证号、学历、毕业年度和毕业院校五个关键字段信息与学校生源信息库核对。</a:t>
            </a:r>
            <a:r>
              <a:rPr lang="zh-CN" altLang="en-US" sz="2000" b="0">
                <a:latin typeface="宋体" panose="02010600030101010101" pitchFamily="2" charset="-122"/>
                <a:ea typeface="宋体" panose="02010600030101010101" pitchFamily="2" charset="-122"/>
                <a:cs typeface="Calibri" panose="020F0502020204030204" charset="0"/>
              </a:rPr>
              <a:t>  （</a:t>
            </a:r>
            <a:r>
              <a:rPr lang="en-US" altLang="zh-CN" sz="2000" b="0">
                <a:latin typeface="宋体" panose="02010600030101010101" pitchFamily="2" charset="-122"/>
                <a:ea typeface="宋体" panose="02010600030101010101" pitchFamily="2" charset="-122"/>
                <a:cs typeface="Calibri" panose="020F0502020204030204" charset="0"/>
              </a:rPr>
              <a:t>2</a:t>
            </a:r>
            <a:r>
              <a:rPr lang="zh-CN" altLang="en-US" sz="2000" b="0">
                <a:latin typeface="宋体" panose="02010600030101010101" pitchFamily="2" charset="-122"/>
                <a:ea typeface="宋体" panose="02010600030101010101" pitchFamily="2" charset="-122"/>
                <a:cs typeface="Calibri" panose="020F0502020204030204" charset="0"/>
              </a:rPr>
              <a:t>） </a:t>
            </a:r>
            <a:r>
              <a:rPr lang="zh-CN" altLang="en-US" sz="2000" b="0">
                <a:latin typeface="宋体" panose="02010600030101010101" pitchFamily="2" charset="-122"/>
                <a:ea typeface="宋体" panose="02010600030101010101" pitchFamily="2" charset="-122"/>
                <a:cs typeface="宋体" panose="02010600030101010101" pitchFamily="2" charset="-122"/>
              </a:rPr>
              <a:t>手机号码效验：学生注册填写的手机号码要进行格式和准确性校验。一个学生只能注册一个手机号码。</a:t>
            </a:r>
            <a:endParaRPr lang="zh-CN" altLang="en-US" sz="2000">
              <a:latin typeface="宋体" panose="02010600030101010101" pitchFamily="2" charset="-122"/>
              <a:ea typeface="宋体" panose="02010600030101010101" pitchFamily="2" charset="-122"/>
            </a:endParaRPr>
          </a:p>
        </p:txBody>
      </p:sp>
      <p:pic>
        <p:nvPicPr>
          <p:cNvPr id="2" name="图片 2"/>
          <p:cNvPicPr>
            <a:picLocks noChangeAspect="1"/>
          </p:cNvPicPr>
          <p:nvPr/>
        </p:nvPicPr>
        <p:blipFill>
          <a:blip r:embed="rId1"/>
          <a:stretch>
            <a:fillRect/>
          </a:stretch>
        </p:blipFill>
        <p:spPr>
          <a:xfrm>
            <a:off x="5135245" y="824230"/>
            <a:ext cx="6789420" cy="3581400"/>
          </a:xfrm>
          <a:prstGeom prst="rect">
            <a:avLst/>
          </a:prstGeom>
        </p:spPr>
      </p:pic>
      <p:sp>
        <p:nvSpPr>
          <p:cNvPr id="3" name="文本框 2"/>
          <p:cNvSpPr txBox="1"/>
          <p:nvPr/>
        </p:nvSpPr>
        <p:spPr>
          <a:xfrm>
            <a:off x="769620" y="5194935"/>
            <a:ext cx="11050905" cy="1198880"/>
          </a:xfrm>
          <a:prstGeom prst="rect">
            <a:avLst/>
          </a:prstGeom>
          <a:noFill/>
          <a:ln w="9525">
            <a:noFill/>
          </a:ln>
        </p:spPr>
        <p:txBody>
          <a:bodyPr wrap="square">
            <a:spAutoFit/>
          </a:bodyPr>
          <a:p>
            <a:pPr marL="12065" indent="-12065"/>
            <a:r>
              <a:rPr lang="zh-CN" altLang="en-US" sz="2400" b="1">
                <a:latin typeface="宋体" panose="02010600030101010101" pitchFamily="2" charset="-122"/>
                <a:ea typeface="宋体" panose="02010600030101010101" pitchFamily="2" charset="-122"/>
                <a:cs typeface="宋体" panose="02010600030101010101" pitchFamily="2" charset="-122"/>
              </a:rPr>
              <a:t>比对效验结果</a:t>
            </a:r>
            <a:r>
              <a:rPr lang="en-US" altLang="zh-CN" sz="2400" b="1">
                <a:latin typeface="宋体" panose="02010600030101010101" pitchFamily="2" charset="-122"/>
                <a:ea typeface="宋体" panose="02010600030101010101" pitchFamily="2" charset="-122"/>
                <a:cs typeface="宋体" panose="02010600030101010101" pitchFamily="2" charset="-122"/>
              </a:rPr>
              <a:t>:</a:t>
            </a:r>
            <a:r>
              <a:rPr lang="zh-CN" altLang="en-US" sz="2400" b="0">
                <a:latin typeface="宋体" panose="02010600030101010101" pitchFamily="2" charset="-122"/>
                <a:ea typeface="宋体" panose="02010600030101010101" pitchFamily="2" charset="-122"/>
                <a:cs typeface="宋体" panose="02010600030101010101" pitchFamily="2" charset="-122"/>
              </a:rPr>
              <a:t>    信息提交后等待信息比对结果，验证通过激活登录账号，可登录系统。验证不通过，则联系毕业学校核实生源数据信息。</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21690" y="297180"/>
            <a:ext cx="10548620" cy="1198880"/>
          </a:xfrm>
          <a:prstGeom prst="rect">
            <a:avLst/>
          </a:prstGeom>
          <a:noFill/>
          <a:ln w="9525">
            <a:noFill/>
          </a:ln>
        </p:spPr>
        <p:txBody>
          <a:bodyPr wrap="square">
            <a:spAutoFit/>
          </a:bodyPr>
          <a:p>
            <a:pPr indent="0"/>
            <a:r>
              <a:rPr lang="en-US" altLang="zh-CN" sz="2400" b="1">
                <a:latin typeface="宋体" panose="02010600030101010101" pitchFamily="2" charset="-122"/>
                <a:ea typeface="宋体" panose="02010600030101010101" pitchFamily="2" charset="-122"/>
                <a:cs typeface="Calibri" panose="020F0502020204030204" charset="0"/>
              </a:rPr>
              <a:t>1.2</a:t>
            </a:r>
            <a:r>
              <a:rPr lang="zh-CN" altLang="en-US" sz="2400" b="1">
                <a:latin typeface="宋体" panose="02010600030101010101" pitchFamily="2" charset="-122"/>
                <a:ea typeface="宋体" panose="02010600030101010101" pitchFamily="2" charset="-122"/>
                <a:cs typeface="宋体" panose="02010600030101010101" pitchFamily="2" charset="-122"/>
              </a:rPr>
              <a:t>登录系统</a:t>
            </a:r>
            <a:r>
              <a:rPr lang="zh-CN" altLang="en-US" sz="2400" b="0">
                <a:latin typeface="宋体" panose="02010600030101010101" pitchFamily="2" charset="-122"/>
                <a:ea typeface="宋体" panose="02010600030101010101" pitchFamily="2" charset="-122"/>
                <a:cs typeface="宋体" panose="02010600030101010101" pitchFamily="2" charset="-122"/>
              </a:rPr>
              <a:t>    激活账户后，通过选择毕业学历，输入注册手机号或身份证、密码和图形验证登录系统。</a:t>
            </a:r>
            <a:endParaRPr lang="zh-CN" altLang="en-US" sz="2400">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1507490" y="1600200"/>
            <a:ext cx="4312285" cy="4578985"/>
          </a:xfrm>
          <a:prstGeom prst="rect">
            <a:avLst/>
          </a:prstGeom>
        </p:spPr>
      </p:pic>
      <p:sp>
        <p:nvSpPr>
          <p:cNvPr id="3" name="文本框 2"/>
          <p:cNvSpPr txBox="1"/>
          <p:nvPr/>
        </p:nvSpPr>
        <p:spPr>
          <a:xfrm>
            <a:off x="6167120" y="1600200"/>
            <a:ext cx="3997960" cy="3857625"/>
          </a:xfrm>
          <a:prstGeom prst="rect">
            <a:avLst/>
          </a:prstGeom>
          <a:noFill/>
          <a:ln w="9525">
            <a:noFill/>
          </a:ln>
        </p:spPr>
        <p:txBody>
          <a:bodyPr wrap="square">
            <a:spAutoFit/>
          </a:bodyPr>
          <a:p>
            <a:pPr indent="152400">
              <a:lnSpc>
                <a:spcPct val="170000"/>
              </a:lnSpc>
            </a:pPr>
            <a:r>
              <a:rPr lang="en-US" altLang="zh-CN" sz="2400" b="0">
                <a:latin typeface="宋体" panose="02010600030101010101" pitchFamily="2" charset="-122"/>
                <a:ea typeface="宋体" panose="02010600030101010101" pitchFamily="2" charset="-122"/>
                <a:cs typeface="宋体" panose="02010600030101010101" pitchFamily="2" charset="-122"/>
              </a:rPr>
              <a:t>   </a:t>
            </a:r>
            <a:r>
              <a:rPr lang="zh-CN" altLang="en-US" sz="2400" b="0">
                <a:latin typeface="宋体" panose="02010600030101010101" pitchFamily="2" charset="-122"/>
                <a:ea typeface="宋体" panose="02010600030101010101" pitchFamily="2" charset="-122"/>
                <a:cs typeface="宋体" panose="02010600030101010101" pitchFamily="2" charset="-122"/>
              </a:rPr>
              <a:t>毕业生激活账户登录系统后，尚未通过山东高校毕业生就业信息网身份认证之前，可登陆系统进入就业市场求职找工作，但是不能签订就业协议和办理就业手续。</a:t>
            </a:r>
            <a:endParaRPr lang="zh-CN" altLang="en-US" sz="2400" b="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657225" y="327660"/>
            <a:ext cx="5506085" cy="1568450"/>
          </a:xfrm>
          <a:prstGeom prst="rect">
            <a:avLst/>
          </a:prstGeom>
          <a:noFill/>
          <a:ln w="9525">
            <a:noFill/>
          </a:ln>
        </p:spPr>
        <p:txBody>
          <a:bodyPr wrap="square">
            <a:spAutoFit/>
          </a:bodyPr>
          <a:p>
            <a:pPr indent="0"/>
            <a:r>
              <a:rPr lang="en-US" altLang="zh-CN" sz="2400" b="1">
                <a:latin typeface="宋体" panose="02010600030101010101" pitchFamily="2" charset="-122"/>
                <a:ea typeface="宋体" panose="02010600030101010101" pitchFamily="2" charset="-122"/>
                <a:cs typeface="Calibri" panose="020F0502020204030204" charset="0"/>
              </a:rPr>
              <a:t>1.3</a:t>
            </a:r>
            <a:r>
              <a:rPr lang="zh-CN" altLang="en-US" sz="2400" b="1">
                <a:latin typeface="宋体" panose="02010600030101010101" pitchFamily="2" charset="-122"/>
                <a:ea typeface="宋体" panose="02010600030101010101" pitchFamily="2" charset="-122"/>
                <a:cs typeface="宋体" panose="02010600030101010101" pitchFamily="2" charset="-122"/>
              </a:rPr>
              <a:t>身份认证</a:t>
            </a:r>
            <a:r>
              <a:rPr lang="zh-CN" altLang="en-US" sz="2400" b="0">
                <a:latin typeface="宋体" panose="02010600030101010101" pitchFamily="2" charset="-122"/>
                <a:ea typeface="宋体" panose="02010600030101010101" pitchFamily="2" charset="-122"/>
                <a:cs typeface="宋体" panose="02010600030101010101" pitchFamily="2" charset="-122"/>
              </a:rPr>
              <a:t>    省内院校毕业生首次登录网上办公专区后，系统弹出身份认证界面，提醒学生先完成身份认证。</a:t>
            </a:r>
            <a:endParaRPr lang="zh-CN" altLang="en-US" sz="2400">
              <a:latin typeface="宋体" panose="02010600030101010101" pitchFamily="2" charset="-122"/>
              <a:ea typeface="宋体" panose="02010600030101010101" pitchFamily="2" charset="-122"/>
            </a:endParaRPr>
          </a:p>
        </p:txBody>
      </p:sp>
      <p:pic>
        <p:nvPicPr>
          <p:cNvPr id="3" name="图片 3"/>
          <p:cNvPicPr>
            <a:picLocks noChangeAspect="1"/>
          </p:cNvPicPr>
          <p:nvPr/>
        </p:nvPicPr>
        <p:blipFill>
          <a:blip r:embed="rId1"/>
          <a:stretch>
            <a:fillRect/>
          </a:stretch>
        </p:blipFill>
        <p:spPr>
          <a:xfrm>
            <a:off x="846455" y="1896110"/>
            <a:ext cx="5093970" cy="2546985"/>
          </a:xfrm>
          <a:prstGeom prst="rect">
            <a:avLst/>
          </a:prstGeom>
        </p:spPr>
      </p:pic>
      <p:sp>
        <p:nvSpPr>
          <p:cNvPr id="2" name="文本框 1"/>
          <p:cNvSpPr txBox="1"/>
          <p:nvPr/>
        </p:nvSpPr>
        <p:spPr>
          <a:xfrm>
            <a:off x="548005" y="4658995"/>
            <a:ext cx="5393055" cy="1198880"/>
          </a:xfrm>
          <a:prstGeom prst="rect">
            <a:avLst/>
          </a:prstGeom>
          <a:noFill/>
          <a:ln w="9525">
            <a:noFill/>
          </a:ln>
        </p:spPr>
        <p:txBody>
          <a:bodyPr wrap="square">
            <a:spAutoFit/>
          </a:bodyPr>
          <a:p>
            <a:pPr indent="304800"/>
            <a:r>
              <a:rPr lang="zh-CN" altLang="en-US" b="0">
                <a:latin typeface="宋体" panose="02010600030101010101" pitchFamily="2" charset="-122"/>
                <a:ea typeface="宋体" panose="02010600030101010101" pitchFamily="2" charset="-122"/>
                <a:cs typeface="宋体" panose="02010600030101010101" pitchFamily="2" charset="-122"/>
              </a:rPr>
              <a:t>点击立即认证按钮，学生注册填写的五个关键信息与全省生源信息库核对，核对一致提示认证通过，核对不一致，提示失败。认证通过：</a:t>
            </a:r>
            <a:endParaRPr lang="zh-CN" altLang="en-US"/>
          </a:p>
        </p:txBody>
      </p:sp>
      <p:pic>
        <p:nvPicPr>
          <p:cNvPr id="5" name="图片 5"/>
          <p:cNvPicPr>
            <a:picLocks noChangeAspect="1"/>
          </p:cNvPicPr>
          <p:nvPr/>
        </p:nvPicPr>
        <p:blipFill>
          <a:blip r:embed="rId2"/>
          <a:stretch>
            <a:fillRect/>
          </a:stretch>
        </p:blipFill>
        <p:spPr>
          <a:xfrm>
            <a:off x="1978343" y="5566728"/>
            <a:ext cx="2828925" cy="1019175"/>
          </a:xfrm>
          <a:prstGeom prst="rect">
            <a:avLst/>
          </a:prstGeom>
        </p:spPr>
      </p:pic>
      <p:sp>
        <p:nvSpPr>
          <p:cNvPr id="4" name="文本框 3"/>
          <p:cNvSpPr txBox="1"/>
          <p:nvPr/>
        </p:nvSpPr>
        <p:spPr>
          <a:xfrm>
            <a:off x="6574790" y="1497330"/>
            <a:ext cx="5080000" cy="398780"/>
          </a:xfrm>
          <a:prstGeom prst="rect">
            <a:avLst/>
          </a:prstGeom>
          <a:noFill/>
          <a:ln w="9525">
            <a:noFill/>
          </a:ln>
        </p:spPr>
        <p:txBody>
          <a:bodyPr>
            <a:spAutoFit/>
          </a:bodyPr>
          <a:p>
            <a:pPr indent="152400"/>
            <a:r>
              <a:rPr lang="zh-CN" altLang="en-US" sz="2000" b="0">
                <a:latin typeface="宋体" panose="02010600030101010101" pitchFamily="2" charset="-122"/>
                <a:ea typeface="宋体" panose="02010600030101010101" pitchFamily="2" charset="-122"/>
                <a:cs typeface="宋体" panose="02010600030101010101" pitchFamily="2" charset="-122"/>
              </a:rPr>
              <a:t>认证失败：</a:t>
            </a:r>
            <a:endParaRPr lang="zh-CN" altLang="en-US" sz="2000" b="0">
              <a:latin typeface="宋体" panose="02010600030101010101" pitchFamily="2" charset="-122"/>
              <a:ea typeface="宋体" panose="02010600030101010101" pitchFamily="2" charset="-122"/>
              <a:cs typeface="宋体" panose="02010600030101010101" pitchFamily="2" charset="-122"/>
            </a:endParaRPr>
          </a:p>
        </p:txBody>
      </p:sp>
      <p:pic>
        <p:nvPicPr>
          <p:cNvPr id="6" name="图片 4"/>
          <p:cNvPicPr>
            <a:picLocks noChangeAspect="1"/>
          </p:cNvPicPr>
          <p:nvPr/>
        </p:nvPicPr>
        <p:blipFill>
          <a:blip r:embed="rId3"/>
          <a:stretch>
            <a:fillRect/>
          </a:stretch>
        </p:blipFill>
        <p:spPr>
          <a:xfrm>
            <a:off x="6705600" y="2164715"/>
            <a:ext cx="5048885" cy="2625090"/>
          </a:xfrm>
          <a:prstGeom prst="rect">
            <a:avLst/>
          </a:prstGeom>
        </p:spPr>
      </p:pic>
      <p:cxnSp>
        <p:nvCxnSpPr>
          <p:cNvPr id="7" name="直接连接符 6"/>
          <p:cNvCxnSpPr/>
          <p:nvPr/>
        </p:nvCxnSpPr>
        <p:spPr>
          <a:xfrm>
            <a:off x="6286500" y="32385"/>
            <a:ext cx="0" cy="680339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832485" y="554990"/>
            <a:ext cx="11139805" cy="1014730"/>
          </a:xfrm>
          <a:prstGeom prst="rect">
            <a:avLst/>
          </a:prstGeom>
          <a:noFill/>
          <a:ln w="9525">
            <a:noFill/>
          </a:ln>
        </p:spPr>
        <p:txBody>
          <a:bodyPr wrap="square">
            <a:spAutoFit/>
          </a:bodyPr>
          <a:p>
            <a:pPr indent="0"/>
            <a:r>
              <a:rPr lang="en-US" altLang="zh-CN" sz="2000" b="1">
                <a:latin typeface="宋体" panose="02010600030101010101" pitchFamily="2" charset="-122"/>
                <a:ea typeface="宋体" panose="02010600030101010101" pitchFamily="2" charset="-122"/>
                <a:cs typeface="Calibri" panose="020F0502020204030204" charset="0"/>
              </a:rPr>
              <a:t>1.4</a:t>
            </a:r>
            <a:r>
              <a:rPr lang="zh-CN" altLang="en-US" sz="2000" b="1">
                <a:latin typeface="宋体" panose="02010600030101010101" pitchFamily="2" charset="-122"/>
                <a:ea typeface="宋体" panose="02010600030101010101" pitchFamily="2" charset="-122"/>
                <a:cs typeface="宋体" panose="02010600030101010101" pitchFamily="2" charset="-122"/>
              </a:rPr>
              <a:t>忘记密码</a:t>
            </a:r>
            <a:r>
              <a:rPr lang="zh-CN" altLang="en-US" sz="2000" b="0">
                <a:latin typeface="宋体" panose="02010600030101010101" pitchFamily="2" charset="-122"/>
                <a:ea typeface="宋体" panose="02010600030101010101" pitchFamily="2" charset="-122"/>
                <a:cs typeface="宋体" panose="02010600030101010101" pitchFamily="2" charset="-122"/>
              </a:rPr>
              <a:t>    毕业生忘记密码通过两种方式找回。一种是账号验证，一种是联系管理员。</a:t>
            </a:r>
            <a:endParaRPr lang="zh-CN" altLang="en-US" sz="2000" b="0">
              <a:latin typeface="宋体" panose="02010600030101010101" pitchFamily="2" charset="-122"/>
              <a:ea typeface="宋体" panose="02010600030101010101" pitchFamily="2" charset="-122"/>
              <a:cs typeface="宋体" panose="02010600030101010101" pitchFamily="2" charset="-122"/>
            </a:endParaRPr>
          </a:p>
          <a:p>
            <a:pPr indent="0"/>
            <a:r>
              <a:rPr lang="en-US" altLang="zh-CN" sz="2000" b="1">
                <a:latin typeface="宋体" panose="02010600030101010101" pitchFamily="2" charset="-122"/>
                <a:ea typeface="宋体" panose="02010600030101010101" pitchFamily="2" charset="-122"/>
                <a:cs typeface="Calibri" panose="020F0502020204030204" charset="0"/>
              </a:rPr>
              <a:t>1</a:t>
            </a:r>
            <a:r>
              <a:rPr lang="zh-CN" altLang="en-US" sz="2000" b="1">
                <a:latin typeface="宋体" panose="02010600030101010101" pitchFamily="2" charset="-122"/>
                <a:ea typeface="宋体" panose="02010600030101010101" pitchFamily="2" charset="-122"/>
                <a:cs typeface="Calibri" panose="020F0502020204030204" charset="0"/>
              </a:rPr>
              <a:t>、 </a:t>
            </a:r>
            <a:r>
              <a:rPr lang="zh-CN" altLang="en-US" sz="2000" b="1">
                <a:latin typeface="宋体" panose="02010600030101010101" pitchFamily="2" charset="-122"/>
                <a:ea typeface="宋体" panose="02010600030101010101" pitchFamily="2" charset="-122"/>
                <a:cs typeface="宋体" panose="02010600030101010101" pitchFamily="2" charset="-122"/>
              </a:rPr>
              <a:t>账号验证方式</a:t>
            </a:r>
            <a:endParaRPr lang="zh-CN" altLang="en-US" sz="2000" b="1">
              <a:latin typeface="宋体" panose="02010600030101010101" pitchFamily="2" charset="-122"/>
              <a:ea typeface="宋体" panose="02010600030101010101" pitchFamily="2" charset="-122"/>
            </a:endParaRPr>
          </a:p>
        </p:txBody>
      </p:sp>
      <p:pic>
        <p:nvPicPr>
          <p:cNvPr id="7" name="图片 7"/>
          <p:cNvPicPr>
            <a:picLocks noChangeAspect="1"/>
          </p:cNvPicPr>
          <p:nvPr/>
        </p:nvPicPr>
        <p:blipFill>
          <a:blip r:embed="rId1"/>
          <a:stretch>
            <a:fillRect/>
          </a:stretch>
        </p:blipFill>
        <p:spPr>
          <a:xfrm>
            <a:off x="944245" y="1863090"/>
            <a:ext cx="6125845" cy="3543300"/>
          </a:xfrm>
          <a:prstGeom prst="rect">
            <a:avLst/>
          </a:prstGeom>
        </p:spPr>
      </p:pic>
      <p:sp>
        <p:nvSpPr>
          <p:cNvPr id="2" name="文本框 1"/>
          <p:cNvSpPr txBox="1"/>
          <p:nvPr/>
        </p:nvSpPr>
        <p:spPr>
          <a:xfrm>
            <a:off x="7352665" y="1896110"/>
            <a:ext cx="3472180" cy="4092575"/>
          </a:xfrm>
          <a:prstGeom prst="rect">
            <a:avLst/>
          </a:prstGeom>
          <a:noFill/>
          <a:ln w="9525">
            <a:noFill/>
          </a:ln>
        </p:spPr>
        <p:txBody>
          <a:bodyPr wrap="square">
            <a:spAutoFit/>
          </a:bodyPr>
          <a:p>
            <a:pPr indent="152400"/>
            <a:r>
              <a:rPr lang="en-US" altLang="zh-CN" sz="2000" b="0">
                <a:latin typeface="宋体" panose="02010600030101010101" pitchFamily="2" charset="-122"/>
                <a:ea typeface="宋体" panose="02010600030101010101" pitchFamily="2" charset="-122"/>
                <a:cs typeface="宋体" panose="02010600030101010101" pitchFamily="2" charset="-122"/>
              </a:rPr>
              <a:t>  </a:t>
            </a:r>
            <a:r>
              <a:rPr lang="zh-CN" altLang="en-US" sz="2000" b="0">
                <a:latin typeface="宋体" panose="02010600030101010101" pitchFamily="2" charset="-122"/>
                <a:ea typeface="宋体" panose="02010600030101010101" pitchFamily="2" charset="-122"/>
                <a:cs typeface="宋体" panose="02010600030101010101" pitchFamily="2" charset="-122"/>
              </a:rPr>
              <a:t>第一步：确认账号。通过学历、身份证号和手机号验证账户，验证通过进入下一步。   第二步：重置密码。设置新密码，完成操作。</a:t>
            </a:r>
            <a:endParaRPr lang="zh-CN" altLang="en-US" sz="2000" b="0">
              <a:latin typeface="宋体" panose="02010600030101010101" pitchFamily="2" charset="-122"/>
              <a:ea typeface="宋体" panose="02010600030101010101" pitchFamily="2" charset="-122"/>
              <a:cs typeface="宋体" panose="02010600030101010101" pitchFamily="2" charset="-122"/>
            </a:endParaRPr>
          </a:p>
          <a:p>
            <a:pPr indent="152400"/>
            <a:r>
              <a:rPr lang="en-US" altLang="zh-CN" sz="2000" b="1">
                <a:latin typeface="宋体" panose="02010600030101010101" pitchFamily="2" charset="-122"/>
                <a:ea typeface="宋体" panose="02010600030101010101" pitchFamily="2" charset="-122"/>
                <a:cs typeface="宋体" panose="02010600030101010101" pitchFamily="2" charset="-122"/>
              </a:rPr>
              <a:t>2</a:t>
            </a:r>
            <a:r>
              <a:rPr lang="zh-CN" altLang="en-US" sz="2000" b="1">
                <a:latin typeface="宋体" panose="02010600030101010101" pitchFamily="2" charset="-122"/>
                <a:ea typeface="宋体" panose="02010600030101010101" pitchFamily="2" charset="-122"/>
                <a:cs typeface="宋体" panose="02010600030101010101" pitchFamily="2" charset="-122"/>
              </a:rPr>
              <a:t>、联系管理员</a:t>
            </a:r>
            <a:r>
              <a:rPr lang="zh-CN" altLang="en-US" sz="2000" b="0">
                <a:latin typeface="宋体" panose="02010600030101010101" pitchFamily="2" charset="-122"/>
                <a:ea typeface="宋体" panose="02010600030101010101" pitchFamily="2" charset="-122"/>
                <a:cs typeface="宋体" panose="02010600030101010101" pitchFamily="2" charset="-122"/>
              </a:rPr>
              <a:t>   第一步：向客服</a:t>
            </a:r>
            <a:r>
              <a:rPr lang="en-US" altLang="zh-CN" sz="2000" b="0">
                <a:latin typeface="宋体" panose="02010600030101010101" pitchFamily="2" charset="-122"/>
                <a:ea typeface="宋体" panose="02010600030101010101" pitchFamily="2" charset="-122"/>
                <a:cs typeface="宋体" panose="02010600030101010101" pitchFamily="2" charset="-122"/>
              </a:rPr>
              <a:t>qq</a:t>
            </a:r>
            <a:r>
              <a:rPr lang="zh-CN" altLang="en-US" sz="2000" b="0">
                <a:latin typeface="宋体" panose="02010600030101010101" pitchFamily="2" charset="-122"/>
                <a:ea typeface="宋体" panose="02010600030101010101" pitchFamily="2" charset="-122"/>
                <a:cs typeface="宋体" panose="02010600030101010101" pitchFamily="2" charset="-122"/>
              </a:rPr>
              <a:t>提供姓名、身份证号、毕业院校，以及上传手持身份证原件图片。   第二步：客服处理完毕反馈，完成操作。</a:t>
            </a:r>
            <a:endParaRPr lang="zh-CN" altLang="en-US"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66445" y="382905"/>
            <a:ext cx="11008360" cy="1568450"/>
          </a:xfrm>
          <a:prstGeom prst="rect">
            <a:avLst/>
          </a:prstGeom>
          <a:noFill/>
          <a:ln w="9525">
            <a:noFill/>
          </a:ln>
        </p:spPr>
        <p:txBody>
          <a:bodyPr wrap="square">
            <a:spAutoFit/>
          </a:bodyPr>
          <a:p>
            <a:pPr indent="0"/>
            <a:r>
              <a:rPr lang="en-US" altLang="zh-CN" sz="2400" b="1">
                <a:latin typeface="宋体" panose="02010600030101010101" pitchFamily="2" charset="-122"/>
                <a:ea typeface="宋体" panose="02010600030101010101" pitchFamily="2" charset="-122"/>
                <a:cs typeface="宋体" panose="02010600030101010101" pitchFamily="2" charset="-122"/>
              </a:rPr>
              <a:t>2</a:t>
            </a:r>
            <a:r>
              <a:rPr lang="zh-CN" altLang="en-US" sz="2400" b="1">
                <a:latin typeface="宋体" panose="02010600030101010101" pitchFamily="2" charset="-122"/>
                <a:ea typeface="宋体" panose="02010600030101010101" pitchFamily="2" charset="-122"/>
                <a:cs typeface="宋体" panose="02010600030101010101" pitchFamily="2" charset="-122"/>
              </a:rPr>
              <a:t>就业信息维护</a:t>
            </a:r>
            <a:endParaRPr lang="zh-CN" altLang="en-US" sz="2400" b="1">
              <a:latin typeface="宋体" panose="02010600030101010101" pitchFamily="2" charset="-122"/>
              <a:ea typeface="宋体" panose="02010600030101010101" pitchFamily="2" charset="-122"/>
              <a:cs typeface="Calibri" panose="020F0502020204030204" charset="0"/>
            </a:endParaRPr>
          </a:p>
          <a:p>
            <a:pPr indent="0"/>
            <a:r>
              <a:rPr lang="en-US" altLang="zh-CN" sz="2400" b="1">
                <a:latin typeface="宋体" panose="02010600030101010101" pitchFamily="2" charset="-122"/>
                <a:ea typeface="宋体" panose="02010600030101010101" pitchFamily="2" charset="-122"/>
                <a:cs typeface="Calibri" panose="020F0502020204030204" charset="0"/>
              </a:rPr>
              <a:t>2.1</a:t>
            </a:r>
            <a:r>
              <a:rPr lang="zh-CN" altLang="en-US" sz="2400" b="1">
                <a:latin typeface="宋体" panose="02010600030101010101" pitchFamily="2" charset="-122"/>
                <a:ea typeface="宋体" panose="02010600030101010101" pitchFamily="2" charset="-122"/>
                <a:cs typeface="宋体" panose="02010600030101010101" pitchFamily="2" charset="-122"/>
              </a:rPr>
              <a:t>网签协议</a:t>
            </a:r>
            <a:r>
              <a:rPr lang="zh-CN" altLang="en-US" sz="2400" b="0">
                <a:latin typeface="宋体" panose="02010600030101010101" pitchFamily="2" charset="-122"/>
                <a:ea typeface="宋体" panose="02010600030101010101" pitchFamily="2" charset="-122"/>
                <a:cs typeface="宋体" panose="02010600030101010101" pitchFamily="2" charset="-122"/>
              </a:rPr>
              <a:t>    实现系统注册毕业生与单位网上签订就业协议过程。</a:t>
            </a:r>
            <a:endParaRPr lang="zh-CN" altLang="en-US" sz="2400" b="0">
              <a:latin typeface="宋体" panose="02010600030101010101" pitchFamily="2" charset="-122"/>
              <a:ea typeface="宋体" panose="02010600030101010101" pitchFamily="2" charset="-122"/>
              <a:cs typeface="宋体" panose="02010600030101010101" pitchFamily="2" charset="-122"/>
            </a:endParaRPr>
          </a:p>
          <a:p>
            <a:endParaRPr lang="zh-CN" altLang="en-US" sz="2400">
              <a:latin typeface="宋体" panose="02010600030101010101" pitchFamily="2" charset="-122"/>
              <a:ea typeface="宋体" panose="02010600030101010101" pitchFamily="2" charset="-122"/>
            </a:endParaRPr>
          </a:p>
        </p:txBody>
      </p:sp>
      <p:pic>
        <p:nvPicPr>
          <p:cNvPr id="8" name="图片 8"/>
          <p:cNvPicPr>
            <a:picLocks noChangeAspect="1"/>
          </p:cNvPicPr>
          <p:nvPr/>
        </p:nvPicPr>
        <p:blipFill>
          <a:blip r:embed="rId1"/>
          <a:stretch>
            <a:fillRect/>
          </a:stretch>
        </p:blipFill>
        <p:spPr>
          <a:xfrm>
            <a:off x="1944370" y="1769110"/>
            <a:ext cx="7472680" cy="4536440"/>
          </a:xfrm>
          <a:prstGeom prst="rect">
            <a:avLst/>
          </a:prstGeom>
        </p:spPr>
      </p:pic>
      <p:sp>
        <p:nvSpPr>
          <p:cNvPr id="3" name="文本框 2"/>
          <p:cNvSpPr txBox="1"/>
          <p:nvPr/>
        </p:nvSpPr>
        <p:spPr>
          <a:xfrm>
            <a:off x="3169920" y="2994025"/>
            <a:ext cx="2159635" cy="460375"/>
          </a:xfrm>
          <a:prstGeom prst="rect">
            <a:avLst/>
          </a:prstGeom>
          <a:noFill/>
          <a:ln w="28575" cmpd="thickThin">
            <a:solidFill>
              <a:srgbClr val="C00000"/>
            </a:solidFill>
            <a:prstDash val="solid"/>
          </a:ln>
        </p:spPr>
        <p:txBody>
          <a:bodyPr wrap="square" rtlCol="0">
            <a:spAutoFit/>
          </a:bodyPr>
          <a:p>
            <a:endParaRPr lang="zh-CN" altLang="en-US" sz="2400">
              <a:solidFill>
                <a:srgbClr val="FF0000"/>
              </a:solidFill>
            </a:endParaRPr>
          </a:p>
        </p:txBody>
      </p:sp>
      <p:cxnSp>
        <p:nvCxnSpPr>
          <p:cNvPr id="4" name="直接连接符 3"/>
          <p:cNvCxnSpPr/>
          <p:nvPr/>
        </p:nvCxnSpPr>
        <p:spPr>
          <a:xfrm>
            <a:off x="3372485" y="3593465"/>
            <a:ext cx="561149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372485" y="3776980"/>
            <a:ext cx="1718945"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10246995" y="1769110"/>
            <a:ext cx="736600" cy="3749040"/>
          </a:xfrm>
          <a:prstGeom prst="rect">
            <a:avLst/>
          </a:prstGeom>
          <a:noFill/>
        </p:spPr>
        <p:txBody>
          <a:bodyPr vert="eaVert" wrap="none" rtlCol="0">
            <a:spAutoFit/>
          </a:bodyPr>
          <a:p>
            <a:r>
              <a:rPr lang="zh-CN" altLang="en-US" sz="3600">
                <a:solidFill>
                  <a:srgbClr val="FF0000"/>
                </a:solidFill>
              </a:rPr>
              <a:t>省内单位就业签约</a:t>
            </a:r>
            <a:endParaRPr lang="zh-CN" altLang="en-US" sz="360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9"/>
          <p:cNvPicPr>
            <a:picLocks noChangeAspect="1"/>
          </p:cNvPicPr>
          <p:nvPr/>
        </p:nvPicPr>
        <p:blipFill>
          <a:blip r:embed="rId1"/>
          <a:stretch>
            <a:fillRect/>
          </a:stretch>
        </p:blipFill>
        <p:spPr>
          <a:xfrm>
            <a:off x="678815" y="1379855"/>
            <a:ext cx="5525135" cy="4570095"/>
          </a:xfrm>
          <a:prstGeom prst="rect">
            <a:avLst/>
          </a:prstGeom>
        </p:spPr>
      </p:pic>
      <p:sp>
        <p:nvSpPr>
          <p:cNvPr id="2" name="文本框 1"/>
          <p:cNvSpPr txBox="1"/>
          <p:nvPr/>
        </p:nvSpPr>
        <p:spPr>
          <a:xfrm>
            <a:off x="678815" y="342265"/>
            <a:ext cx="5178425" cy="922020"/>
          </a:xfrm>
          <a:prstGeom prst="rect">
            <a:avLst/>
          </a:prstGeom>
          <a:noFill/>
          <a:ln w="9525">
            <a:noFill/>
          </a:ln>
        </p:spPr>
        <p:txBody>
          <a:bodyPr wrap="square">
            <a:spAutoFit/>
          </a:bodyPr>
          <a:p>
            <a:pPr indent="152400"/>
            <a:r>
              <a:rPr lang="en-US" altLang="zh-CN" b="0">
                <a:latin typeface="Calibri" panose="020F0502020204030204" charset="0"/>
                <a:ea typeface="Calibri" panose="020F0502020204030204" charset="0"/>
                <a:cs typeface="Calibri" panose="020F0502020204030204" charset="0"/>
              </a:rPr>
              <a:t>     1</a:t>
            </a:r>
            <a:r>
              <a:rPr lang="zh-CN" altLang="en-US" b="0">
                <a:latin typeface="宋体" panose="02010600030101010101" pitchFamily="2" charset="-122"/>
                <a:ea typeface="宋体" panose="02010600030101010101" pitchFamily="2" charset="-122"/>
                <a:cs typeface="宋体" panose="02010600030101010101" pitchFamily="2" charset="-122"/>
              </a:rPr>
              <a:t>、查看邀请函。毕业生收到单位发送的签约邀请后，查看邀请内容，进行回复。回复同意即生成协议书，回复拒绝则邀请函无效。</a:t>
            </a:r>
            <a:endParaRPr lang="zh-CN" altLang="en-US"/>
          </a:p>
        </p:txBody>
      </p:sp>
      <p:sp>
        <p:nvSpPr>
          <p:cNvPr id="100" name="文本框 99"/>
          <p:cNvSpPr txBox="1"/>
          <p:nvPr/>
        </p:nvSpPr>
        <p:spPr>
          <a:xfrm>
            <a:off x="6612890" y="341948"/>
            <a:ext cx="5080000" cy="829945"/>
          </a:xfrm>
          <a:prstGeom prst="rect">
            <a:avLst/>
          </a:prstGeom>
          <a:noFill/>
          <a:ln w="9525">
            <a:noFill/>
          </a:ln>
        </p:spPr>
        <p:txBody>
          <a:bodyPr>
            <a:spAutoFit/>
          </a:bodyPr>
          <a:p>
            <a:pPr indent="152400"/>
            <a:r>
              <a:rPr lang="en-US" altLang="zh-CN" sz="1600" b="0">
                <a:latin typeface="Calibri" panose="020F0502020204030204" charset="0"/>
                <a:ea typeface="Calibri" panose="020F0502020204030204" charset="0"/>
                <a:cs typeface="Calibri" panose="020F0502020204030204" charset="0"/>
              </a:rPr>
              <a:t>2</a:t>
            </a:r>
            <a:r>
              <a:rPr lang="zh-CN" altLang="en-US" sz="1600" b="0">
                <a:latin typeface="宋体" panose="02010600030101010101" pitchFamily="2" charset="-122"/>
                <a:ea typeface="宋体" panose="02010600030101010101" pitchFamily="2" charset="-122"/>
                <a:cs typeface="宋体" panose="02010600030101010101" pitchFamily="2" charset="-122"/>
              </a:rPr>
              <a:t>、应约。学生应约生成协议书，发送审核，可对审核过程跟踪。离校前由毕业院系或学校审核，离校后发送单位注册地区县人社部门审核。</a:t>
            </a:r>
            <a:endParaRPr lang="zh-CN" altLang="en-US" sz="1600"/>
          </a:p>
        </p:txBody>
      </p:sp>
      <p:pic>
        <p:nvPicPr>
          <p:cNvPr id="10" name="图片 10"/>
          <p:cNvPicPr>
            <a:picLocks noChangeAspect="1"/>
          </p:cNvPicPr>
          <p:nvPr/>
        </p:nvPicPr>
        <p:blipFill>
          <a:blip r:embed="rId2"/>
          <a:stretch>
            <a:fillRect/>
          </a:stretch>
        </p:blipFill>
        <p:spPr>
          <a:xfrm>
            <a:off x="6612890" y="1379538"/>
            <a:ext cx="5133340" cy="3648075"/>
          </a:xfrm>
          <a:prstGeom prst="rect">
            <a:avLst/>
          </a:prstGeom>
        </p:spPr>
      </p:pic>
      <p:sp>
        <p:nvSpPr>
          <p:cNvPr id="3" name="文本框 2"/>
          <p:cNvSpPr txBox="1"/>
          <p:nvPr/>
        </p:nvSpPr>
        <p:spPr>
          <a:xfrm>
            <a:off x="6612890" y="5362575"/>
            <a:ext cx="5133340" cy="1076325"/>
          </a:xfrm>
          <a:prstGeom prst="rect">
            <a:avLst/>
          </a:prstGeom>
          <a:noFill/>
        </p:spPr>
        <p:txBody>
          <a:bodyPr wrap="square" rtlCol="0">
            <a:spAutoFit/>
          </a:bodyPr>
          <a:p>
            <a:r>
              <a:rPr lang="zh-CN" altLang="zh-CN" sz="3200" b="1">
                <a:solidFill>
                  <a:srgbClr val="FF0000"/>
                </a:solidFill>
              </a:rPr>
              <a:t>生成协议书后需要下载打印（盖公章、签字）上交学院</a:t>
            </a:r>
            <a:endParaRPr lang="zh-CN" altLang="zh-CN" sz="3200" b="1">
              <a:solidFill>
                <a:srgbClr val="FF0000"/>
              </a:solidFill>
            </a:endParaRPr>
          </a:p>
        </p:txBody>
      </p:sp>
      <p:cxnSp>
        <p:nvCxnSpPr>
          <p:cNvPr id="5" name="直接连接符 4"/>
          <p:cNvCxnSpPr/>
          <p:nvPr/>
        </p:nvCxnSpPr>
        <p:spPr>
          <a:xfrm>
            <a:off x="6425565" y="264160"/>
            <a:ext cx="0" cy="632841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3432</Words>
  <Application>WPS 演示</Application>
  <PresentationFormat>宽屏</PresentationFormat>
  <Paragraphs>161</Paragraphs>
  <Slides>24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24</vt:i4>
      </vt:variant>
    </vt:vector>
  </HeadingPairs>
  <TitlesOfParts>
    <vt:vector size="34" baseType="lpstr">
      <vt:lpstr>Arial</vt:lpstr>
      <vt:lpstr>宋体</vt:lpstr>
      <vt:lpstr>Wingdings</vt:lpstr>
      <vt:lpstr>楷体</vt:lpstr>
      <vt:lpstr>黑体</vt:lpstr>
      <vt:lpstr>Calibri</vt:lpstr>
      <vt:lpstr>微软雅黑</vt:lpstr>
      <vt:lpstr>Arial Unicode MS</vt:lpstr>
      <vt:lpstr>Calibri Light</vt:lpstr>
      <vt:lpstr>Office 主题</vt:lpstr>
      <vt:lpstr>PowerPoint 演示文稿</vt:lpstr>
      <vt:lpstr>教育部就业“四不准”规定</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今年开始最大的变化是：</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42</cp:revision>
  <dcterms:created xsi:type="dcterms:W3CDTF">2019-03-26T00:43:00Z</dcterms:created>
  <dcterms:modified xsi:type="dcterms:W3CDTF">2019-03-28T01:30:51Z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2052-10.8.0.6501</vt:lpwstr>
  </property>
</Properties>
</file>